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63" r:id="rId3"/>
    <p:sldId id="415" r:id="rId4"/>
    <p:sldId id="430" r:id="rId5"/>
    <p:sldId id="446" r:id="rId6"/>
    <p:sldId id="458" r:id="rId7"/>
    <p:sldId id="459" r:id="rId8"/>
    <p:sldId id="460" r:id="rId9"/>
    <p:sldId id="461" r:id="rId10"/>
    <p:sldId id="448" r:id="rId11"/>
    <p:sldId id="443" r:id="rId12"/>
    <p:sldId id="451" r:id="rId13"/>
    <p:sldId id="449" r:id="rId14"/>
    <p:sldId id="444" r:id="rId15"/>
    <p:sldId id="450" r:id="rId16"/>
    <p:sldId id="452" r:id="rId17"/>
    <p:sldId id="445" r:id="rId18"/>
    <p:sldId id="454" r:id="rId19"/>
    <p:sldId id="462" r:id="rId20"/>
    <p:sldId id="453" r:id="rId21"/>
    <p:sldId id="456" r:id="rId22"/>
    <p:sldId id="463" r:id="rId23"/>
    <p:sldId id="457" r:id="rId24"/>
  </p:sldIdLst>
  <p:sldSz cx="9144000" cy="6858000" type="screen4x3"/>
  <p:notesSz cx="6858000" cy="914400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6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 showGuides="1">
      <p:cViewPr>
        <p:scale>
          <a:sx n="50" d="100"/>
          <a:sy n="50" d="100"/>
        </p:scale>
        <p:origin x="2556" y="1350"/>
      </p:cViewPr>
      <p:guideLst>
        <p:guide orient="horz" pos="2056"/>
        <p:guide pos="2835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lstStyle/>
          <a:p>
            <a:pPr lvl="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6" charset="0"/>
            </a:pPr>
            <a:endParaRPr lang="it-IT" altLang="it-IT" dirty="0"/>
          </a:p>
        </p:txBody>
      </p:sp>
      <p:sp>
        <p:nvSpPr>
          <p:cNvPr id="2051" name="Auto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6" charset="0"/>
            </a:pPr>
            <a:endParaRPr lang="it-IT" altLang="it-IT" dirty="0"/>
          </a:p>
        </p:txBody>
      </p:sp>
      <p:sp>
        <p:nvSpPr>
          <p:cNvPr id="2052" name="Rectangle 3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+mn-ea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cs typeface="Lucida Sans Unicode" panose="020B0602030504020204" charset="0"/>
              </a:defRPr>
            </a:lvl1pPr>
          </a:lstStyle>
          <a:p>
            <a:pPr marL="0" marR="0" lvl="0" indent="0" algn="l" defTabSz="44958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Microsoft YaHei" panose="020B0503020204020204" charset="-122"/>
              <a:cs typeface="Lucida Sans Unicode" panose="020B0602030504020204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cs typeface="Lucida Sans Unicode" panose="020B0602030504020204" charset="0"/>
              </a:defRPr>
            </a:lvl1pPr>
          </a:lstStyle>
          <a:p>
            <a:pPr marL="0" marR="0" lvl="0" indent="0" algn="r" defTabSz="44958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Microsoft YaHei" panose="020B0503020204020204" charset="-122"/>
              <a:cs typeface="Lucida Sans Unicode" panose="020B0602030504020204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cs typeface="Lucida Sans Unicode" panose="020B0602030504020204" charset="0"/>
              </a:defRPr>
            </a:lvl1pPr>
          </a:lstStyle>
          <a:p>
            <a:pPr marL="0" marR="0" lvl="0" indent="0" algn="l" defTabSz="44958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Microsoft YaHei" panose="020B0503020204020204" charset="-122"/>
              <a:cs typeface="Lucida Sans Unicode" panose="020B0602030504020204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cs typeface="Lucida Sans Unicode" panose="020B0602030504020204" charset="0"/>
              </a:defRPr>
            </a:lvl1pPr>
          </a:lstStyle>
          <a:p>
            <a:pPr marL="0" marR="0" lvl="0" indent="0" algn="r" defTabSz="44958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D786CFE2-87C7-4F40-991F-17F8872F1574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6" charset="0"/>
                <a:ea typeface="Microsoft YaHei" panose="020B0503020204020204" charset="-122"/>
                <a:cs typeface="Lucida Sans Unicode" panose="020B0602030504020204" charset="0"/>
              </a:r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Microsoft YaHei" panose="020B0503020204020204" charset="-122"/>
              <a:cs typeface="Lucida Sans Unicode" panose="020B060203050402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 txBox="1">
            <a:spLocks noGrp="1"/>
          </p:cNvSpPr>
          <p:nvPr>
            <p:ph type="sldNum" sz="quarter"/>
          </p:nvPr>
        </p:nvSpPr>
        <p:spPr>
          <a:xfrm>
            <a:off x="4431818" y="11368239"/>
            <a:ext cx="3394163" cy="5934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>
              <a:buFontTx/>
              <a:buChar char="•"/>
              <a:tabLst>
                <a:tab pos="0" algn="l"/>
                <a:tab pos="485056" algn="l"/>
                <a:tab pos="972176" algn="l"/>
                <a:tab pos="1458608" algn="l"/>
                <a:tab pos="1945728" algn="l"/>
                <a:tab pos="2432160" algn="l"/>
                <a:tab pos="2919279" algn="l"/>
                <a:tab pos="3405711" algn="l"/>
                <a:tab pos="3892831" algn="l"/>
                <a:tab pos="4379263" algn="l"/>
                <a:tab pos="4866383" algn="l"/>
                <a:tab pos="5352815" algn="l"/>
                <a:tab pos="5839935" algn="l"/>
                <a:tab pos="6326367" algn="l"/>
                <a:tab pos="6813487" algn="l"/>
                <a:tab pos="7299919" algn="l"/>
                <a:tab pos="7787039" algn="l"/>
                <a:tab pos="8273471" algn="l"/>
                <a:tab pos="8760590" algn="l"/>
                <a:tab pos="9247022" algn="l"/>
                <a:tab pos="9734142" algn="l"/>
              </a:tabLst>
            </a:pPr>
            <a:fld id="{9A0DB2DC-4C9A-4742-B13C-FB6460FD3503}" type="slidenum">
              <a:rPr lang="it-IT" altLang="it-IT" dirty="0"/>
              <a:pPr>
                <a:buFontTx/>
                <a:buChar char="•"/>
                <a:tabLst>
                  <a:tab pos="0" algn="l"/>
                  <a:tab pos="485056" algn="l"/>
                  <a:tab pos="972176" algn="l"/>
                  <a:tab pos="1458608" algn="l"/>
                  <a:tab pos="1945728" algn="l"/>
                  <a:tab pos="2432160" algn="l"/>
                  <a:tab pos="2919279" algn="l"/>
                  <a:tab pos="3405711" algn="l"/>
                  <a:tab pos="3892831" algn="l"/>
                  <a:tab pos="4379263" algn="l"/>
                  <a:tab pos="4866383" algn="l"/>
                  <a:tab pos="5352815" algn="l"/>
                  <a:tab pos="5839935" algn="l"/>
                  <a:tab pos="6326367" algn="l"/>
                  <a:tab pos="6813487" algn="l"/>
                  <a:tab pos="7299919" algn="l"/>
                  <a:tab pos="7787039" algn="l"/>
                  <a:tab pos="8273471" algn="l"/>
                  <a:tab pos="8760590" algn="l"/>
                  <a:tab pos="9247022" algn="l"/>
                  <a:tab pos="9734142" algn="l"/>
                </a:tabLst>
              </a:pPr>
              <a:t>1</a:t>
            </a:fld>
            <a:endParaRPr lang="it-IT" altLang="it-IT" dirty="0"/>
          </a:p>
        </p:txBody>
      </p:sp>
      <p:sp>
        <p:nvSpPr>
          <p:cNvPr id="409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3925" y="909638"/>
            <a:ext cx="5981700" cy="44862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2"/>
          <p:cNvSpPr>
            <a:spLocks noGrp="1"/>
          </p:cNvSpPr>
          <p:nvPr>
            <p:ph type="body" idx="1"/>
          </p:nvPr>
        </p:nvSpPr>
        <p:spPr>
          <a:xfrm>
            <a:off x="782763" y="5684120"/>
            <a:ext cx="6265389" cy="5385609"/>
          </a:xfrm>
        </p:spPr>
        <p:txBody>
          <a:bodyPr wrap="none" lIns="0" tIns="0" rIns="0" bIns="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 txBox="1">
            <a:spLocks noGrp="1"/>
          </p:cNvSpPr>
          <p:nvPr>
            <p:ph type="sldNum" sz="quarter"/>
          </p:nvPr>
        </p:nvSpPr>
        <p:spPr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5000"/>
              </a:lnSpc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it-IT" altLang="it-IT" sz="1400" dirty="0">
                <a:ea typeface="Microsoft YaHei" panose="020B0503020204020204" charset="-122"/>
              </a:rPr>
              <a:t>2</a:t>
            </a:fld>
            <a:endParaRPr lang="it-IT" altLang="it-IT" sz="1400" dirty="0">
              <a:ea typeface="Microsoft YaHei" panose="020B0503020204020204" charset="-122"/>
            </a:endParaRPr>
          </a:p>
        </p:txBody>
      </p:sp>
      <p:sp>
        <p:nvSpPr>
          <p:cNvPr id="409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2"/>
          <p:cNvSpPr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6225" y="273050"/>
            <a:ext cx="2055813" cy="58531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3050"/>
            <a:ext cx="6016625" cy="58531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4963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5025" y="1604963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88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/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16/12/16</a:t>
            </a:r>
          </a:p>
        </p:txBody>
      </p:sp>
      <p:sp>
        <p:nvSpPr>
          <p:cNvPr id="1027" name="Text Box 2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6" charset="0"/>
            </a:pPr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88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/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fld id="{B663F627-8C71-4337-B1E7-561E2C4BDCEE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1029" name="Rectang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/>
            <a:r>
              <a:rPr lang="en-GB" altLang="it-IT" dirty="0"/>
              <a:t>Fate clic per modificare il formato del testo del titolo</a:t>
            </a:r>
          </a:p>
        </p:txBody>
      </p:sp>
      <p:sp>
        <p:nvSpPr>
          <p:cNvPr id="1030" name="Rectangle 5"/>
          <p:cNvSpPr>
            <a:spLocks noGrp="1"/>
          </p:cNvSpPr>
          <p:nvPr>
            <p:ph type="body" idx="1"/>
          </p:nvPr>
        </p:nvSpPr>
        <p:spPr>
          <a:xfrm>
            <a:off x="457200" y="1604963"/>
            <a:ext cx="8224838" cy="4521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/>
            <a:r>
              <a:rPr lang="en-GB" altLang="it-IT" dirty="0"/>
              <a:t>Fate clic per modificare il formato del testo della struttura</a:t>
            </a:r>
          </a:p>
          <a:p>
            <a:pPr lvl="1"/>
            <a:r>
              <a:rPr lang="en-GB" altLang="it-IT" dirty="0"/>
              <a:t>Secondo livello struttura</a:t>
            </a:r>
          </a:p>
          <a:p>
            <a:pPr lvl="2"/>
            <a:r>
              <a:rPr lang="en-GB" altLang="it-IT" dirty="0"/>
              <a:t>Terzo livello struttura</a:t>
            </a:r>
          </a:p>
          <a:p>
            <a:pPr lvl="3"/>
            <a:r>
              <a:rPr lang="en-GB" altLang="it-IT" dirty="0"/>
              <a:t>Quarto livello struttura</a:t>
            </a:r>
          </a:p>
          <a:p>
            <a:pPr lvl="4"/>
            <a:r>
              <a:rPr lang="en-GB" altLang="it-IT" dirty="0"/>
              <a:t>Quinto livello struttura</a:t>
            </a:r>
          </a:p>
          <a:p>
            <a:pPr lvl="4"/>
            <a:r>
              <a:rPr lang="en-GB" altLang="it-IT" dirty="0"/>
              <a:t>Sesto livello struttura</a:t>
            </a:r>
          </a:p>
          <a:p>
            <a:pPr lvl="4"/>
            <a:r>
              <a:rPr lang="en-GB" altLang="it-IT" dirty="0"/>
              <a:t>Settimo livello struttura</a:t>
            </a:r>
          </a:p>
          <a:p>
            <a:pPr lvl="4"/>
            <a:r>
              <a:rPr lang="en-GB" altLang="it-IT" dirty="0"/>
              <a:t>Ottavo livello struttura</a:t>
            </a:r>
          </a:p>
          <a:p>
            <a:pPr lvl="4"/>
            <a:r>
              <a:rPr lang="en-GB" altLang="it-IT" dirty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44958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58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2pPr>
      <a:lvl3pPr algn="l" defTabSz="44958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3pPr>
      <a:lvl4pPr algn="l" defTabSz="44958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4pPr>
      <a:lvl5pPr algn="l" defTabSz="44958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5pPr>
      <a:lvl6pPr marL="2514600" indent="-228600" algn="l" defTabSz="44958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6pPr>
      <a:lvl7pPr marL="2971800" indent="-228600" algn="l" defTabSz="44958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7pPr>
      <a:lvl8pPr marL="3429000" indent="-228600" algn="l" defTabSz="44958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8pPr>
      <a:lvl9pPr marL="3886200" indent="-228600" algn="l" defTabSz="44958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>
          <a:solidFill>
            <a:srgbClr val="000000"/>
          </a:solidFill>
          <a:latin typeface="Calibri" panose="020F0502020204030204" charset="0"/>
          <a:ea typeface="Microsoft YaHei" panose="020B0503020204020204" charset="-122"/>
        </a:defRPr>
      </a:lvl9pPr>
    </p:titleStyle>
    <p:bodyStyle>
      <a:lvl1pPr marL="342900" indent="-342900" algn="l" defTabSz="449580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lnSpc>
          <a:spcPct val="102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lnSpc>
          <a:spcPct val="102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58670"/>
            <a:ext cx="6858000" cy="31122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0A8616-2081-B7CE-6CA4-24C51E8FEB99}"/>
              </a:ext>
            </a:extLst>
          </p:cNvPr>
          <p:cNvSpPr txBox="1"/>
          <p:nvPr/>
        </p:nvSpPr>
        <p:spPr>
          <a:xfrm>
            <a:off x="2285476" y="3792895"/>
            <a:ext cx="45709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23418">
              <a:lnSpc>
                <a:spcPct val="90000"/>
              </a:lnSpc>
            </a:pPr>
            <a:r>
              <a:rPr lang="it-IT" altLang="it-IT" sz="1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Incontro 11 aprile 2024</a:t>
            </a:r>
          </a:p>
          <a:p>
            <a:pPr algn="ctr" defTabSz="623418">
              <a:lnSpc>
                <a:spcPct val="90000"/>
              </a:lnSpc>
            </a:pPr>
            <a:r>
              <a:rPr lang="it-IT" altLang="it-IT" sz="1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CANTIERE E IL MONITORAGGIO DEL PROGETTO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87FE35-A424-E907-32B3-72DA3E1EBB79}"/>
              </a:ext>
            </a:extLst>
          </p:cNvPr>
          <p:cNvSpPr txBox="1"/>
          <p:nvPr/>
        </p:nvSpPr>
        <p:spPr>
          <a:xfrm>
            <a:off x="2286000" y="3100864"/>
            <a:ext cx="4572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23418">
              <a:lnSpc>
                <a:spcPct val="90000"/>
              </a:lnSpc>
            </a:pP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Dibattito pubblico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5CCB862A-50D8-53D5-6794-2E585141C710}"/>
              </a:ext>
            </a:extLst>
          </p:cNvPr>
          <p:cNvGrpSpPr/>
          <p:nvPr/>
        </p:nvGrpSpPr>
        <p:grpSpPr>
          <a:xfrm>
            <a:off x="611560" y="116631"/>
            <a:ext cx="7560840" cy="6671059"/>
            <a:chOff x="-2" y="0"/>
            <a:chExt cx="7772715" cy="685800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66C40FE-FAF8-2C0F-5E28-1BCD80D26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0"/>
              <a:ext cx="6585089" cy="6858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D2265346-A6D2-8E74-7127-0563E1A1D99B}"/>
                </a:ext>
              </a:extLst>
            </p:cNvPr>
            <p:cNvSpPr txBox="1"/>
            <p:nvPr/>
          </p:nvSpPr>
          <p:spPr>
            <a:xfrm>
              <a:off x="0" y="260648"/>
              <a:ext cx="3203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chemeClr val="tx1"/>
                  </a:solidFill>
                </a:rPr>
                <a:t>Spostamento attività presenti in area Pirelli</a:t>
              </a:r>
            </a:p>
          </p:txBody>
        </p:sp>
        <p:cxnSp>
          <p:nvCxnSpPr>
            <p:cNvPr id="7" name="Connettore a gomito 6">
              <a:extLst>
                <a:ext uri="{FF2B5EF4-FFF2-40B4-BE49-F238E27FC236}">
                  <a16:creationId xmlns:a16="http://schemas.microsoft.com/office/drawing/2014/main" id="{7C361B66-B388-60FF-9DE4-E1B99AE6C5D0}"/>
                </a:ext>
              </a:extLst>
            </p:cNvPr>
            <p:cNvCxnSpPr>
              <a:cxnSpLocks/>
              <a:stCxn id="5" idx="3"/>
            </p:cNvCxnSpPr>
            <p:nvPr/>
          </p:nvCxnSpPr>
          <p:spPr bwMode="auto">
            <a:xfrm>
              <a:off x="3203848" y="399148"/>
              <a:ext cx="360040" cy="581580"/>
            </a:xfrm>
            <a:prstGeom prst="bentConnector2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</p:spPr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CD66E20-E66C-3065-A5F1-CAD02CD2B4FA}"/>
                </a:ext>
              </a:extLst>
            </p:cNvPr>
            <p:cNvSpPr txBox="1"/>
            <p:nvPr/>
          </p:nvSpPr>
          <p:spPr>
            <a:xfrm>
              <a:off x="-2" y="1916832"/>
              <a:ext cx="2627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chemeClr val="tx1"/>
                  </a:solidFill>
                </a:rPr>
                <a:t>Rimozione e accantonamento lastre decorate della pista di pattinaggio</a:t>
              </a:r>
            </a:p>
          </p:txBody>
        </p:sp>
        <p:cxnSp>
          <p:nvCxnSpPr>
            <p:cNvPr id="12" name="Connettore a gomito 11">
              <a:extLst>
                <a:ext uri="{FF2B5EF4-FFF2-40B4-BE49-F238E27FC236}">
                  <a16:creationId xmlns:a16="http://schemas.microsoft.com/office/drawing/2014/main" id="{98F4C1A2-E465-E9F6-99CF-95D4FADF5FAB}"/>
                </a:ext>
              </a:extLst>
            </p:cNvPr>
            <p:cNvCxnSpPr>
              <a:cxnSpLocks/>
              <a:stCxn id="11" idx="3"/>
            </p:cNvCxnSpPr>
            <p:nvPr/>
          </p:nvCxnSpPr>
          <p:spPr bwMode="auto">
            <a:xfrm>
              <a:off x="2627784" y="2147665"/>
              <a:ext cx="720080" cy="34523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</p:spPr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EEF5DE0-8CE6-D56F-6CF2-B94FADEAF973}"/>
                </a:ext>
              </a:extLst>
            </p:cNvPr>
            <p:cNvSpPr txBox="1"/>
            <p:nvPr/>
          </p:nvSpPr>
          <p:spPr>
            <a:xfrm>
              <a:off x="-1" y="3100606"/>
              <a:ext cx="237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chemeClr val="tx1"/>
                  </a:solidFill>
                </a:rPr>
                <a:t>Chiusura del parcheggio pubblico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CA32543A-E151-92BE-1A19-AD195AA63E2D}"/>
                </a:ext>
              </a:extLst>
            </p:cNvPr>
            <p:cNvCxnSpPr>
              <a:cxnSpLocks/>
              <a:stCxn id="19" idx="3"/>
            </p:cNvCxnSpPr>
            <p:nvPr/>
          </p:nvCxnSpPr>
          <p:spPr bwMode="auto">
            <a:xfrm flipV="1">
              <a:off x="2371796" y="3239105"/>
              <a:ext cx="2196245" cy="9233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75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114E6F-B64D-1860-98F9-1DB00AA7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1" b="65094"/>
          <a:stretch/>
        </p:blipFill>
        <p:spPr>
          <a:xfrm>
            <a:off x="436391" y="93565"/>
            <a:ext cx="8145634" cy="66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119D82-B63D-CD5E-D188-E3B0BE4653FC}"/>
              </a:ext>
            </a:extLst>
          </p:cNvPr>
          <p:cNvSpPr txBox="1"/>
          <p:nvPr/>
        </p:nvSpPr>
        <p:spPr>
          <a:xfrm>
            <a:off x="1187624" y="116632"/>
            <a:ext cx="66247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chemeClr val="tx1"/>
                </a:solidFill>
                <a:latin typeface="+mn-lt"/>
              </a:rPr>
              <a:t>FASE 1) realizzazione del nuovo plesso ospedaliero</a:t>
            </a:r>
          </a:p>
          <a:p>
            <a:endParaRPr lang="it-IT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r>
              <a:rPr lang="it-IT" b="1" dirty="0">
                <a:solidFill>
                  <a:schemeClr val="tx1"/>
                </a:solidFill>
                <a:latin typeface="+mn-lt"/>
              </a:rPr>
              <a:t>CRITICITÀ</a:t>
            </a:r>
            <a:endParaRPr lang="it-IT" sz="1800" b="1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mantenimento delle funzioni del vecchio ospedale nonostante il cantiere attivo per realizzazione nuovo ospedale;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valutazione delle ripercussioni in termini di aggravio di traffico sulla viabilità limitrofa;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+mn-lt"/>
              </a:rPr>
              <a:t>interferenze dei flussi di cantiere </a:t>
            </a: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con i flussi di utenti/visitatori del vecchio ospedale e dei residenti;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+mn-lt"/>
              </a:rPr>
              <a:t>riduzione di posti auto pubblici </a:t>
            </a: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per l’occupazione del suolo dovuta al cantiere.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r>
              <a:rPr lang="it-IT" b="1" dirty="0">
                <a:solidFill>
                  <a:schemeClr val="tx1"/>
                </a:solidFill>
                <a:latin typeface="+mn-lt"/>
              </a:rPr>
              <a:t>AZIONI DI MITIGAZIONE PREVISTE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Separazione dei flussi del vecchio ospedale dai flussi di cantiere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Separazione dei flussi dei residenti su via della Meridiana dai flussi di cantiere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Regolamentazione dei flussi di cantiere per numero e per fascia oraria al fine di limitare al minimo interferenze con i flussi dei residenti e degli utenti/visitatori del vecchio ospedale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Recupero degli stalli (ad esempio nell’area sud di via della Meridiana) per supplire ai posti auto pubblici soppressi a causa dell’occupazione del suolo dovuto al cantiere</a:t>
            </a:r>
            <a:endParaRPr lang="it-IT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32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E48A06E-E568-162B-B31F-5E22505E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5485"/>
            <a:ext cx="4541414" cy="6237312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FD7B946-C75A-58A3-CF0E-5B067F9752E0}"/>
              </a:ext>
            </a:extLst>
          </p:cNvPr>
          <p:cNvSpPr txBox="1"/>
          <p:nvPr/>
        </p:nvSpPr>
        <p:spPr>
          <a:xfrm>
            <a:off x="6300192" y="1484784"/>
            <a:ext cx="25922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>
                <a:solidFill>
                  <a:schemeClr val="tx1"/>
                </a:solidFill>
                <a:latin typeface="CIDFont+F1"/>
              </a:rPr>
              <a:t>Fase1</a:t>
            </a:r>
            <a:r>
              <a:rPr lang="it-IT" sz="1200" i="0" u="none" strike="noStrike" baseline="0" dirty="0">
                <a:solidFill>
                  <a:schemeClr val="tx1"/>
                </a:solidFill>
                <a:latin typeface="CIDFont+F1"/>
              </a:rPr>
              <a:t>: costruzione del nuovo ospedale</a:t>
            </a:r>
            <a:r>
              <a:rPr lang="it-IT" sz="1200" dirty="0">
                <a:solidFill>
                  <a:schemeClr val="tx1"/>
                </a:solidFill>
                <a:latin typeface="CIDFont+F1"/>
              </a:rPr>
              <a:t> e </a:t>
            </a:r>
            <a:r>
              <a:rPr lang="it-IT" sz="1200" i="0" u="none" strike="noStrike" baseline="0" dirty="0">
                <a:solidFill>
                  <a:schemeClr val="tx1"/>
                </a:solidFill>
                <a:latin typeface="CIDFont+F1"/>
              </a:rPr>
              <a:t>mantenimento delle attività della struttura ospedaliera esistente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1"/>
              </a:rPr>
              <a:t>.</a:t>
            </a:r>
          </a:p>
          <a:p>
            <a:pPr algn="l"/>
            <a:endParaRPr lang="it-IT" sz="1200" dirty="0">
              <a:solidFill>
                <a:schemeClr val="tx1"/>
              </a:solidFill>
              <a:latin typeface="CIDFont+F1"/>
            </a:endParaRPr>
          </a:p>
          <a:p>
            <a:pPr algn="l"/>
            <a:r>
              <a:rPr lang="it-IT" sz="1200" b="1" i="0" u="none" strike="noStrike" baseline="0" dirty="0">
                <a:solidFill>
                  <a:schemeClr val="tx1"/>
                </a:solidFill>
                <a:latin typeface="CIDFont+F1"/>
              </a:rPr>
              <a:t>N</a:t>
            </a:r>
            <a:r>
              <a:rPr lang="it-IT" sz="1200" b="1" i="0" u="none" strike="noStrike" baseline="0" dirty="0">
                <a:solidFill>
                  <a:schemeClr val="tx1"/>
                </a:solidFill>
                <a:latin typeface="CIDFont+F2"/>
              </a:rPr>
              <a:t>on sono previste interferenze 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2"/>
              </a:rPr>
              <a:t>con il funzionamento del vecchio ospedale, il cui accesso viene garantito anche da via della Meridiana per tutta la durata del cantiere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1"/>
              </a:rPr>
              <a:t>.</a:t>
            </a:r>
          </a:p>
          <a:p>
            <a:pPr algn="l"/>
            <a:endParaRPr lang="it-IT" sz="1200" dirty="0">
              <a:solidFill>
                <a:schemeClr val="tx1"/>
              </a:solidFill>
              <a:latin typeface="CIDFont+F2"/>
            </a:endParaRPr>
          </a:p>
          <a:p>
            <a:pPr algn="l"/>
            <a:r>
              <a:rPr lang="it-IT" sz="1200" b="1" dirty="0">
                <a:solidFill>
                  <a:schemeClr val="tx1"/>
                </a:solidFill>
                <a:latin typeface="CIDFont+F2"/>
              </a:rPr>
              <a:t>Mantenimento dell’area per gas medicali esistenti</a:t>
            </a:r>
            <a:r>
              <a:rPr lang="it-IT" sz="1200" dirty="0">
                <a:solidFill>
                  <a:schemeClr val="tx1"/>
                </a:solidFill>
                <a:latin typeface="CIDFont+F2"/>
              </a:rPr>
              <a:t> (senza interruzione del servizio).</a:t>
            </a:r>
          </a:p>
          <a:p>
            <a:pPr algn="l"/>
            <a:endParaRPr lang="it-IT" sz="1200" dirty="0">
              <a:solidFill>
                <a:schemeClr val="tx1"/>
              </a:solidFill>
              <a:latin typeface="CIDFont+F2"/>
            </a:endParaRPr>
          </a:p>
          <a:p>
            <a:pPr algn="l"/>
            <a:r>
              <a:rPr lang="it-IT" sz="1200" b="1" dirty="0">
                <a:solidFill>
                  <a:schemeClr val="tx1"/>
                </a:solidFill>
                <a:latin typeface="CIDFont+F2"/>
              </a:rPr>
              <a:t>Diminuzione dei parcheggi pubblici</a:t>
            </a:r>
            <a:r>
              <a:rPr lang="it-IT" sz="1200" dirty="0">
                <a:solidFill>
                  <a:schemeClr val="tx1"/>
                </a:solidFill>
                <a:latin typeface="CIDFont+F2"/>
              </a:rPr>
              <a:t>; per far fronte a tale carenza dell’offerta di sosta, è previsto un incremento della capacità del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CIDFont+F2"/>
              </a:rPr>
              <a:t>parcheggio esistente a sud di via della Meridiana</a:t>
            </a:r>
          </a:p>
        </p:txBody>
      </p:sp>
    </p:spTree>
    <p:extLst>
      <p:ext uri="{BB962C8B-B14F-4D97-AF65-F5344CB8AC3E}">
        <p14:creationId xmlns:p14="http://schemas.microsoft.com/office/powerpoint/2010/main" val="121477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114E6F-B64D-1860-98F9-1DB00AA7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" b="98372"/>
          <a:stretch/>
        </p:blipFill>
        <p:spPr>
          <a:xfrm>
            <a:off x="436391" y="93565"/>
            <a:ext cx="8117059" cy="3110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FA48D01-F3D6-FA47-4244-ED796980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665" r="-49" b="32057"/>
          <a:stretch/>
        </p:blipFill>
        <p:spPr>
          <a:xfrm>
            <a:off x="436391" y="404663"/>
            <a:ext cx="8174209" cy="63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4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1E5055-799A-DE67-DD02-9B6E3800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"/>
          <a:stretch/>
        </p:blipFill>
        <p:spPr>
          <a:xfrm>
            <a:off x="1259632" y="409519"/>
            <a:ext cx="5138367" cy="60389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798901-60F6-25EE-B8AD-CB98A56957E8}"/>
              </a:ext>
            </a:extLst>
          </p:cNvPr>
          <p:cNvSpPr txBox="1"/>
          <p:nvPr/>
        </p:nvSpPr>
        <p:spPr>
          <a:xfrm>
            <a:off x="6300192" y="1484784"/>
            <a:ext cx="25922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>
                <a:solidFill>
                  <a:schemeClr val="tx1"/>
                </a:solidFill>
                <a:latin typeface="CIDFont+F1"/>
              </a:rPr>
              <a:t>Fase2</a:t>
            </a:r>
            <a:r>
              <a:rPr lang="it-IT" sz="1200" i="0" u="none" strike="noStrike" baseline="0" dirty="0">
                <a:solidFill>
                  <a:schemeClr val="tx1"/>
                </a:solidFill>
                <a:latin typeface="CIDFont+F1"/>
              </a:rPr>
              <a:t>: trasferimento delle attività sanitarie nel nuovo ospedale, demolizioni </a:t>
            </a:r>
            <a:r>
              <a:rPr lang="it-IT" sz="1200" dirty="0">
                <a:solidFill>
                  <a:schemeClr val="tx1"/>
                </a:solidFill>
                <a:latin typeface="CIDFont+F1"/>
              </a:rPr>
              <a:t>nel perimetro del </a:t>
            </a:r>
            <a:r>
              <a:rPr lang="it-IT" sz="1200" i="0" u="none" strike="noStrike" baseline="0" dirty="0">
                <a:solidFill>
                  <a:schemeClr val="tx1"/>
                </a:solidFill>
                <a:latin typeface="CIDFont+F1"/>
              </a:rPr>
              <a:t>vecchio</a:t>
            </a:r>
          </a:p>
          <a:p>
            <a:pPr algn="l"/>
            <a:r>
              <a:rPr lang="it-IT" sz="1200" i="0" u="none" strike="noStrike" baseline="0" dirty="0">
                <a:solidFill>
                  <a:schemeClr val="tx1"/>
                </a:solidFill>
                <a:latin typeface="CIDFont+F1"/>
              </a:rPr>
              <a:t>presidio, la realizzazione del parco e dell’autorimessa interrata, completamento della viabilità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1"/>
              </a:rPr>
              <a:t>.</a:t>
            </a:r>
          </a:p>
          <a:p>
            <a:pPr algn="l"/>
            <a:endParaRPr lang="it-IT" sz="1200" dirty="0">
              <a:solidFill>
                <a:schemeClr val="tx1"/>
              </a:solidFill>
              <a:latin typeface="CIDFont+F1"/>
            </a:endParaRPr>
          </a:p>
          <a:p>
            <a:pPr algn="l"/>
            <a:r>
              <a:rPr lang="it-IT" sz="1200" b="1" i="0" u="none" strike="noStrike" baseline="0" dirty="0">
                <a:solidFill>
                  <a:schemeClr val="tx1"/>
                </a:solidFill>
                <a:latin typeface="CIDFont+F1"/>
              </a:rPr>
              <a:t>N</a:t>
            </a:r>
            <a:r>
              <a:rPr lang="it-IT" sz="1200" b="1" i="0" u="none" strike="noStrike" baseline="0" dirty="0">
                <a:solidFill>
                  <a:schemeClr val="tx1"/>
                </a:solidFill>
                <a:latin typeface="CIDFont+F2"/>
              </a:rPr>
              <a:t>on sono previste interferenze 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2"/>
              </a:rPr>
              <a:t>con il funzionamento del nuovo ospedale, il cui accesso viene garantito da Nord per tutta la durata del cantiere</a:t>
            </a:r>
            <a:r>
              <a:rPr lang="it-IT" sz="1200" b="0" i="0" u="none" strike="noStrike" baseline="0" dirty="0">
                <a:solidFill>
                  <a:schemeClr val="tx1"/>
                </a:solidFill>
                <a:latin typeface="CIDFont+F1"/>
              </a:rPr>
              <a:t>.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5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119D82-B63D-CD5E-D188-E3B0BE4653FC}"/>
              </a:ext>
            </a:extLst>
          </p:cNvPr>
          <p:cNvSpPr txBox="1"/>
          <p:nvPr/>
        </p:nvSpPr>
        <p:spPr>
          <a:xfrm>
            <a:off x="1187624" y="116632"/>
            <a:ext cx="662473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chemeClr val="tx1"/>
                </a:solidFill>
                <a:latin typeface="+mn-lt"/>
              </a:rPr>
              <a:t>FASE 2) realizzazione del nuovo parco</a:t>
            </a:r>
          </a:p>
          <a:p>
            <a:endParaRPr lang="it-IT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r>
              <a:rPr lang="it-IT" b="1" dirty="0">
                <a:solidFill>
                  <a:schemeClr val="tx1"/>
                </a:solidFill>
                <a:latin typeface="+mn-lt"/>
              </a:rPr>
              <a:t>CRITICITÀ</a:t>
            </a:r>
            <a:endParaRPr lang="it-IT" sz="1800" b="1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+mn-lt"/>
              </a:rPr>
              <a:t>g</a:t>
            </a: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estione dei flussi del nuovo ospedale e valutazione dell’impatto di tali flussi sulla viabilità limitrofa, soprattutto in corrispondenza delle ore di picco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+mn-lt"/>
              </a:rPr>
              <a:t>interferenze dei flussi di cantiere </a:t>
            </a: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con i flussi di utenti/visitatori del nuovo ospedale e dei residenti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+mn-lt"/>
              </a:rPr>
              <a:t>Riduzione di posti auto per gli operatori per occupazione del suolo dovuta ai mezzi di cantiere operanti in questa fase</a:t>
            </a:r>
          </a:p>
          <a:p>
            <a:endParaRPr lang="it-IT" sz="1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r>
              <a:rPr lang="it-IT" b="1" dirty="0">
                <a:solidFill>
                  <a:schemeClr val="tx1"/>
                </a:solidFill>
                <a:latin typeface="+mn-lt"/>
              </a:rPr>
              <a:t>AZIONI DI MITIGAZIONE PREVISTE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Regolamentazione dei i flussi di cantiere per numero e per fascia oraria al fine di limitare al minimo interferenze con i flussi dei residenti e degli utenti/visitatori del nuovo ospedale (rispetto alla Fase1 le interferenze previste sono minori in quanto le aree sono separate)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Recupero di stalli per supplire ai posti auto soppressi a causa dell’occupazione del suolo dovuto al cantiere operanti in questa fase (ad es. </a:t>
            </a:r>
            <a:r>
              <a:rPr lang="it-IT" dirty="0">
                <a:solidFill>
                  <a:schemeClr val="tx1"/>
                </a:solidFill>
                <a:latin typeface="CIDFont+F1"/>
              </a:rPr>
              <a:t>negli spazi aperti del vecchio presidio)</a:t>
            </a:r>
            <a:endParaRPr lang="it-IT" sz="1800" b="0" i="0" u="none" strike="noStrike" baseline="0" dirty="0">
              <a:solidFill>
                <a:schemeClr val="tx1"/>
              </a:solidFill>
              <a:latin typeface="CIDFont+F1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tx1"/>
                </a:solidFill>
                <a:latin typeface="CIDFont+F1"/>
              </a:rPr>
              <a:t>Regolamentazione dell’ingresso provvisorio dei mezzi della logistica da viale Carducci nei pressi dell’intersezione ad ovest del nuovo ospedale</a:t>
            </a:r>
            <a:endParaRPr lang="it-IT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760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114E6F-B64D-1860-98F9-1DB00AA7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" b="98372"/>
          <a:stretch/>
        </p:blipFill>
        <p:spPr>
          <a:xfrm>
            <a:off x="436391" y="93565"/>
            <a:ext cx="8117059" cy="3110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FA48D01-F3D6-FA47-4244-ED796980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45" r="-49" b="-723"/>
          <a:stretch/>
        </p:blipFill>
        <p:spPr>
          <a:xfrm>
            <a:off x="436391" y="404663"/>
            <a:ext cx="8174209" cy="63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4F4833-C2FB-28B0-9482-FFF9599CA7F3}"/>
              </a:ext>
            </a:extLst>
          </p:cNvPr>
          <p:cNvSpPr txBox="1"/>
          <p:nvPr/>
        </p:nvSpPr>
        <p:spPr>
          <a:xfrm>
            <a:off x="611560" y="1484784"/>
            <a:ext cx="80648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chemeClr val="tx1"/>
                </a:solidFill>
                <a:latin typeface="+mn-lt"/>
              </a:rPr>
              <a:t>RIDUZIONE DEI TEMPI DI REALIZZAZIONE DELL’AREA VERDE</a:t>
            </a:r>
          </a:p>
          <a:p>
            <a:r>
              <a:rPr lang="it-IT" sz="1800" i="0" u="none" strike="noStrike" baseline="0" dirty="0">
                <a:solidFill>
                  <a:schemeClr val="tx1"/>
                </a:solidFill>
                <a:latin typeface="+mn-lt"/>
              </a:rPr>
              <a:t>Per rispondere ad una richiesta della cittadinanza emersa nel processo partecipativo, che sottolineava la necessità di ridurre i tempi compresi fra la riduzione dell’estensione del Parco Pertini con la demolizione della piazza-pista di pattinaggio e l’apertura del nuovo ampliamento al parco stesso, è stata studiata la possibilità di collaudare ed aprire al pubblico una consistente porzione del nuovo parco prima della conclusione dei lavori al parcheggio interrato (fase 2a).</a:t>
            </a:r>
          </a:p>
          <a:p>
            <a:r>
              <a:rPr lang="it-IT" sz="1800" i="0" u="none" strike="noStrike" baseline="0" dirty="0">
                <a:solidFill>
                  <a:schemeClr val="tx1"/>
                </a:solidFill>
                <a:latin typeface="+mn-lt"/>
              </a:rPr>
              <a:t>Questa soluzione è affiancata da una articolazione del cantiere del parco studiata per consentire la messa a dimora delle piante di alto fusto con grande anticipo rispetto alla conclusione del cantiere stesso, al fine di permetterne l’attecchimento e lo sviluppo. Tale flessibilità temporale nella implementazione del verde potrà essere sfruttata anche per effettuare le operazioni di piantumazione nelle condizioni stagionali più favorevoli all’attecchimento.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0039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93987"/>
            <a:ext cx="8224838" cy="1139825"/>
          </a:xfrm>
        </p:spPr>
        <p:txBody>
          <a:bodyPr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GESTIONE DEL CANTIERE</a:t>
            </a:r>
          </a:p>
        </p:txBody>
      </p:sp>
    </p:spTree>
    <p:extLst>
      <p:ext uri="{BB962C8B-B14F-4D97-AF65-F5344CB8AC3E}">
        <p14:creationId xmlns:p14="http://schemas.microsoft.com/office/powerpoint/2010/main" val="332346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/>
          <p:nvPr/>
        </p:nvSpPr>
        <p:spPr>
          <a:xfrm>
            <a:off x="467360" y="190500"/>
            <a:ext cx="7129463" cy="1381125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>
            <a:spAutoFit/>
          </a:bodyPr>
          <a:lstStyle>
            <a:lvl1pPr marL="342900" indent="-342900" algn="l" defTabSz="449580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114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44958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44958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NUOVO PRESIDIO OSPEDALIERO DI LIVORNO</a:t>
            </a:r>
          </a:p>
          <a:p>
            <a:pPr marL="0" lvl="0" indent="0" algn="l" defTabSz="44958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it-IT" altLang="it-IT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NELL’AREA “EX PIRELLI”</a:t>
            </a:r>
          </a:p>
          <a:p>
            <a:pPr marL="0" lvl="0" indent="0" algn="ctr" defTabSz="44958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1600" dirty="0">
              <a:latin typeface="Courier New" panose="02070309020205020404" pitchFamily="48" charset="0"/>
            </a:endParaRPr>
          </a:p>
          <a:p>
            <a:pPr marL="0" lvl="0" indent="0" algn="ctr" defTabSz="449580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it-IT" altLang="it-IT" sz="1600" dirty="0">
              <a:latin typeface="Courier New" panose="02070309020205020404" pitchFamily="48" charset="0"/>
            </a:endParaRPr>
          </a:p>
        </p:txBody>
      </p:sp>
      <p:pic>
        <p:nvPicPr>
          <p:cNvPr id="2" name="Picture 1" descr="Crediti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60" y="3204547"/>
            <a:ext cx="8290560" cy="3617982"/>
          </a:xfrm>
          <a:prstGeom prst="rect">
            <a:avLst/>
          </a:prstGeom>
        </p:spPr>
      </p:pic>
      <p:pic>
        <p:nvPicPr>
          <p:cNvPr id="4" name="Picture 2" descr="7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31439"/>
            <a:ext cx="9144000" cy="33843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4FF4B9-8EF8-8921-90F6-FBE9587DAB20}"/>
              </a:ext>
            </a:extLst>
          </p:cNvPr>
          <p:cNvSpPr txBox="1"/>
          <p:nvPr/>
        </p:nvSpPr>
        <p:spPr>
          <a:xfrm>
            <a:off x="2576293" y="4722213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>
                <a:solidFill>
                  <a:schemeClr val="tx1"/>
                </a:solidFill>
                <a:latin typeface="Arial Narrow" panose="020B0606020202030204" pitchFamily="34" charset="0"/>
              </a:rPr>
              <a:t>ospedaliera</a:t>
            </a:r>
            <a:endParaRPr lang="it-IT" sz="8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85EC00-E5C1-9ECA-E5C7-5BB99F77311C}"/>
              </a:ext>
            </a:extLst>
          </p:cNvPr>
          <p:cNvSpPr txBox="1"/>
          <p:nvPr/>
        </p:nvSpPr>
        <p:spPr>
          <a:xfrm>
            <a:off x="467544" y="188640"/>
            <a:ext cx="7848872" cy="372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it-IT" sz="1600" b="1" i="0" u="none" strike="noStrike" baseline="0" dirty="0">
                <a:solidFill>
                  <a:schemeClr val="tx1"/>
                </a:solidFill>
                <a:latin typeface="CIDFont+F2"/>
              </a:rPr>
              <a:t>GESTIONE DEL CANTIERE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cantiere organizzato in “zone di lavoro” differenziate, ciascuna con area adibita al deposito del materiale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baracche, uffici e parcheggio mezzi all’interno del perimetro del cantiere stesso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accessi garantiti ai passi carrai e parcheggi dei residenti;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accessi garantiti ai mezzi di emergenza (non si prevedono al proposito interferenze con l’attuale accesso del P.S. nella fase di costruzione del nuovo ospedale);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movimentazione dei mezzi pesanti al di fuori degli orari di punta del traffico cittadino;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segnaletica orizzontale e verticale necessaria per la viabilità provvisoria; essa dovrà garantire condizioni di sicurezza, chiarezza e visibilità per il traffico pubblico e privato;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tx1"/>
                </a:solidFill>
                <a:latin typeface="CIDFont+F1"/>
              </a:rPr>
              <a:t>campagna di informazione e di concentrazione tra tutte le organizzazioni coinvolte per quanto riguarda il traffico, la viabilità provvisoria, gli interventi sui sottoservizi, gli accessi carrai, l’accesso alle residenze, ecc.</a:t>
            </a:r>
            <a:endParaRPr lang="it-IT" sz="1600" dirty="0">
              <a:solidFill>
                <a:schemeClr val="tx1"/>
              </a:solidFill>
              <a:latin typeface="CIDFont+F1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85EC00-E5C1-9ECA-E5C7-5BB99F77311C}"/>
              </a:ext>
            </a:extLst>
          </p:cNvPr>
          <p:cNvSpPr txBox="1"/>
          <p:nvPr/>
        </p:nvSpPr>
        <p:spPr>
          <a:xfrm>
            <a:off x="467544" y="3933056"/>
            <a:ext cx="7848872" cy="260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MITIGAZIONE DEL DISAGIO DEL CANTIERE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CIDFont+F1"/>
              </a:rPr>
              <a:t>Impiego di tecnologie costruttive finalizzate a </a:t>
            </a:r>
            <a:r>
              <a:rPr lang="it-IT" sz="1600" b="1" dirty="0">
                <a:solidFill>
                  <a:schemeClr val="tx1"/>
                </a:solidFill>
                <a:latin typeface="CIDFont+F1"/>
              </a:rPr>
              <a:t>minimizzare i tempi di costruzione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dell’ospedale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CIDFont+F1"/>
              </a:rPr>
              <a:t>Razionalizzazione del cantiere per </a:t>
            </a:r>
            <a:r>
              <a:rPr lang="it-IT" sz="1600" b="1" dirty="0">
                <a:solidFill>
                  <a:schemeClr val="tx1"/>
                </a:solidFill>
                <a:latin typeface="CIDFont+F1"/>
              </a:rPr>
              <a:t>minimizzare le interferenze con la struttura ospedaliera in esercizio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Compressione temporale delle attività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previste tramite sovrapposizione di alcune lavorazioni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CIDFont+F1"/>
              </a:rPr>
              <a:t>Realizzazione della viabilità interna per fasi per consentire sempre la c</a:t>
            </a:r>
            <a:r>
              <a:rPr lang="it-IT" sz="1600" b="1" dirty="0">
                <a:solidFill>
                  <a:schemeClr val="tx1"/>
                </a:solidFill>
                <a:latin typeface="CIDFont+F1"/>
              </a:rPr>
              <a:t>ompleta accessibilità ai servizi</a:t>
            </a:r>
          </a:p>
        </p:txBody>
      </p:sp>
    </p:spTree>
    <p:extLst>
      <p:ext uri="{BB962C8B-B14F-4D97-AF65-F5344CB8AC3E}">
        <p14:creationId xmlns:p14="http://schemas.microsoft.com/office/powerpoint/2010/main" val="393594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85EC00-E5C1-9ECA-E5C7-5BB99F77311C}"/>
              </a:ext>
            </a:extLst>
          </p:cNvPr>
          <p:cNvSpPr txBox="1"/>
          <p:nvPr/>
        </p:nvSpPr>
        <p:spPr>
          <a:xfrm>
            <a:off x="467544" y="332656"/>
            <a:ext cx="7848872" cy="576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MITIGAZIONE DEL DISAGIO DEL CANTIERE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mitigazione delle emissioni acustiche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in cantiere con intervento di tipo: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logistico/organizzativo (evitare la sovrapposizione di rumorose; allontanare le sorgenti dai recettori più prossimi e sensibili; adottare tecniche di lavorazione meno impattanti e organizzare lavorazioni più impattanti in orari di minor disturbo degli utenti; monitoraggio acustico durante la realizzazione delle opere ed eventuale progetto di mitigazione)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tecnico/costruttivo (utilizzo in cantiere di macchine e attrezzature idonee, compartimentare o isolare acusticamente le sorgenti fisse di rumore, utilizzo di schermature antirumore in prossimità della recinzione di cantiere)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mitigazione della emissione di polveri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mediante accorgimenti di carattere logistico e tecnico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contenimento della velocità di transito dei mezzi (max 10 km/h)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bagnatura periodica dei cumuli di terreno o materiali inerti e la protezione dei cumuli di inerti dal vento mediante barriere fisiche (usate anche con finalità acustiche)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protezione delle alberature e mitigazione degli impatti sulla vegetazione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mitigazione degli impiatti sul traffico e sulla viabilità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con intervento di tipo: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logistico/organizzativo (individuazione di percorsi alternativi; corretta programmazione e razionalizzazione degli approvvigionamenti; regolamentazione degli accessi)</a:t>
            </a:r>
          </a:p>
          <a:p>
            <a:pPr marL="1028700" lvl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CIDFont+F1"/>
              </a:rPr>
              <a:t>tecnico/costruttivo (lavaggio delle ruote e delle carrozzerie in uscita dal cantiere; obbligo di copertura con teloni dei carichi polverulenti)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protezione della falda idrica 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da potenziali inquinanti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CIDFont+F1"/>
              </a:rPr>
              <a:t>corretta gestione dei rifiuti</a:t>
            </a:r>
            <a:r>
              <a:rPr lang="it-IT" sz="1600" dirty="0">
                <a:solidFill>
                  <a:schemeClr val="tx1"/>
                </a:solidFill>
                <a:latin typeface="CIDFont+F1"/>
              </a:rPr>
              <a:t> prodotti dall’attività di costruzione</a:t>
            </a:r>
          </a:p>
        </p:txBody>
      </p:sp>
    </p:spTree>
    <p:extLst>
      <p:ext uri="{BB962C8B-B14F-4D97-AF65-F5344CB8AC3E}">
        <p14:creationId xmlns:p14="http://schemas.microsoft.com/office/powerpoint/2010/main" val="1523198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93987"/>
            <a:ext cx="8224838" cy="1139825"/>
          </a:xfrm>
        </p:spPr>
        <p:txBody>
          <a:bodyPr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CRONOPROGRAMMA DELLE OPERE</a:t>
            </a:r>
          </a:p>
        </p:txBody>
      </p:sp>
    </p:spTree>
    <p:extLst>
      <p:ext uri="{BB962C8B-B14F-4D97-AF65-F5344CB8AC3E}">
        <p14:creationId xmlns:p14="http://schemas.microsoft.com/office/powerpoint/2010/main" val="7055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8667F37-B34C-3096-DBA8-72FDE03EC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92" b="59811"/>
          <a:stretch/>
        </p:blipFill>
        <p:spPr>
          <a:xfrm>
            <a:off x="161763" y="260648"/>
            <a:ext cx="8856645" cy="31683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308C7B-918E-A30F-89B4-1FBFE187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89" r="72436" b="20076"/>
          <a:stretch/>
        </p:blipFill>
        <p:spPr>
          <a:xfrm>
            <a:off x="178159" y="3573016"/>
            <a:ext cx="3241713" cy="31325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58BBD7-41EE-1273-C717-2F0E644FA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84" t="40189" r="201" b="20076"/>
          <a:stretch/>
        </p:blipFill>
        <p:spPr>
          <a:xfrm>
            <a:off x="3419873" y="3595861"/>
            <a:ext cx="3024336" cy="31325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D41F95-8594-392D-2936-738037D58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84" t="913" r="201" b="96057"/>
          <a:stretch/>
        </p:blipFill>
        <p:spPr>
          <a:xfrm>
            <a:off x="3419873" y="3517677"/>
            <a:ext cx="3024336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0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93987"/>
            <a:ext cx="8224838" cy="1139825"/>
          </a:xfrm>
        </p:spPr>
        <p:txBody>
          <a:bodyPr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L’AREA DI CANTIERE</a:t>
            </a:r>
          </a:p>
        </p:txBody>
      </p:sp>
    </p:spTree>
    <p:extLst>
      <p:ext uri="{BB962C8B-B14F-4D97-AF65-F5344CB8AC3E}">
        <p14:creationId xmlns:p14="http://schemas.microsoft.com/office/powerpoint/2010/main" val="422451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1" y="1052736"/>
            <a:ext cx="91535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103EC55-C808-0B64-2DE8-2CAE239C2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48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C833B1-5FC6-150F-AC78-0A8399ACFE16}"/>
              </a:ext>
            </a:extLst>
          </p:cNvPr>
          <p:cNvSpPr txBox="1"/>
          <p:nvPr/>
        </p:nvSpPr>
        <p:spPr>
          <a:xfrm>
            <a:off x="6300192" y="270892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Parco Pertini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51037E-9146-EF34-A529-278C3023CC11}"/>
              </a:ext>
            </a:extLst>
          </p:cNvPr>
          <p:cNvSpPr txBox="1"/>
          <p:nvPr/>
        </p:nvSpPr>
        <p:spPr>
          <a:xfrm>
            <a:off x="2555776" y="386104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Parco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8711EC-31A4-8FB1-B622-D752CB79E944}"/>
              </a:ext>
            </a:extLst>
          </p:cNvPr>
          <p:cNvSpPr txBox="1"/>
          <p:nvPr/>
        </p:nvSpPr>
        <p:spPr>
          <a:xfrm>
            <a:off x="3167844" y="5517232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Pad. 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6EF2C2-D994-910F-8734-556E04398C62}"/>
              </a:ext>
            </a:extLst>
          </p:cNvPr>
          <p:cNvSpPr txBox="1"/>
          <p:nvPr/>
        </p:nvSpPr>
        <p:spPr>
          <a:xfrm>
            <a:off x="5688124" y="486916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Ospedale</a:t>
            </a:r>
          </a:p>
        </p:txBody>
      </p:sp>
    </p:spTree>
    <p:extLst>
      <p:ext uri="{BB962C8B-B14F-4D97-AF65-F5344CB8AC3E}">
        <p14:creationId xmlns:p14="http://schemas.microsoft.com/office/powerpoint/2010/main" val="9493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76E398-824F-AD82-8D6C-5E3A8E9F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0875" y="-937140"/>
            <a:ext cx="10393775" cy="78969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C833B1-5FC6-150F-AC78-0A8399ACFE16}"/>
              </a:ext>
            </a:extLst>
          </p:cNvPr>
          <p:cNvSpPr txBox="1"/>
          <p:nvPr/>
        </p:nvSpPr>
        <p:spPr>
          <a:xfrm>
            <a:off x="6300192" y="270892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Parco Pertini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51037E-9146-EF34-A529-278C3023CC11}"/>
              </a:ext>
            </a:extLst>
          </p:cNvPr>
          <p:cNvSpPr txBox="1"/>
          <p:nvPr/>
        </p:nvSpPr>
        <p:spPr>
          <a:xfrm>
            <a:off x="2555776" y="386104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Parco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8711EC-31A4-8FB1-B622-D752CB79E944}"/>
              </a:ext>
            </a:extLst>
          </p:cNvPr>
          <p:cNvSpPr txBox="1"/>
          <p:nvPr/>
        </p:nvSpPr>
        <p:spPr>
          <a:xfrm>
            <a:off x="3167844" y="5517232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Pad. 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6EF2C2-D994-910F-8734-556E04398C62}"/>
              </a:ext>
            </a:extLst>
          </p:cNvPr>
          <p:cNvSpPr txBox="1"/>
          <p:nvPr/>
        </p:nvSpPr>
        <p:spPr>
          <a:xfrm>
            <a:off x="5688124" y="486916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Ospedale</a:t>
            </a:r>
          </a:p>
        </p:txBody>
      </p:sp>
    </p:spTree>
    <p:extLst>
      <p:ext uri="{BB962C8B-B14F-4D97-AF65-F5344CB8AC3E}">
        <p14:creationId xmlns:p14="http://schemas.microsoft.com/office/powerpoint/2010/main" val="105686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982F88A-A4A2-36C0-4CB2-0FAA92253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0307" y="-937141"/>
            <a:ext cx="10393775" cy="790286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C833B1-5FC6-150F-AC78-0A8399ACFE16}"/>
              </a:ext>
            </a:extLst>
          </p:cNvPr>
          <p:cNvSpPr txBox="1"/>
          <p:nvPr/>
        </p:nvSpPr>
        <p:spPr>
          <a:xfrm>
            <a:off x="6300192" y="2708920"/>
            <a:ext cx="1224136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Parco Pertini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51037E-9146-EF34-A529-278C3023CC11}"/>
              </a:ext>
            </a:extLst>
          </p:cNvPr>
          <p:cNvSpPr txBox="1"/>
          <p:nvPr/>
        </p:nvSpPr>
        <p:spPr>
          <a:xfrm>
            <a:off x="2555776" y="3861048"/>
            <a:ext cx="1224136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Parco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8711EC-31A4-8FB1-B622-D752CB79E944}"/>
              </a:ext>
            </a:extLst>
          </p:cNvPr>
          <p:cNvSpPr txBox="1"/>
          <p:nvPr/>
        </p:nvSpPr>
        <p:spPr>
          <a:xfrm>
            <a:off x="3414512" y="5517232"/>
            <a:ext cx="612068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Pad. 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6EF2C2-D994-910F-8734-556E04398C62}"/>
              </a:ext>
            </a:extLst>
          </p:cNvPr>
          <p:cNvSpPr txBox="1"/>
          <p:nvPr/>
        </p:nvSpPr>
        <p:spPr>
          <a:xfrm>
            <a:off x="5688124" y="4869160"/>
            <a:ext cx="1224136" cy="2616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Nuovo Ospedale</a:t>
            </a:r>
          </a:p>
        </p:txBody>
      </p:sp>
    </p:spTree>
    <p:extLst>
      <p:ext uri="{BB962C8B-B14F-4D97-AF65-F5344CB8AC3E}">
        <p14:creationId xmlns:p14="http://schemas.microsoft.com/office/powerpoint/2010/main" val="120602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982F88A-A4A2-36C0-4CB2-0FAA92253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t="52948" r="5895" b="9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8711EC-31A4-8FB1-B622-D752CB79E944}"/>
              </a:ext>
            </a:extLst>
          </p:cNvPr>
          <p:cNvSpPr txBox="1"/>
          <p:nvPr/>
        </p:nvSpPr>
        <p:spPr>
          <a:xfrm>
            <a:off x="3167844" y="5517232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chemeClr val="tx1"/>
                </a:solidFill>
              </a:rPr>
              <a:t>Pad. 8</a:t>
            </a:r>
          </a:p>
        </p:txBody>
      </p:sp>
    </p:spTree>
    <p:extLst>
      <p:ext uri="{BB962C8B-B14F-4D97-AF65-F5344CB8AC3E}">
        <p14:creationId xmlns:p14="http://schemas.microsoft.com/office/powerpoint/2010/main" val="37801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93987"/>
            <a:ext cx="8224838" cy="1139825"/>
          </a:xfrm>
        </p:spPr>
        <p:txBody>
          <a:bodyPr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FASI DEL CANTIERE</a:t>
            </a:r>
          </a:p>
        </p:txBody>
      </p:sp>
    </p:spTree>
    <p:extLst>
      <p:ext uri="{BB962C8B-B14F-4D97-AF65-F5344CB8AC3E}">
        <p14:creationId xmlns:p14="http://schemas.microsoft.com/office/powerpoint/2010/main" val="25424842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1142</Words>
  <Application>Microsoft Office PowerPoint</Application>
  <PresentationFormat>Presentazione su schermo (4:3)</PresentationFormat>
  <Paragraphs>94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Microsoft YaHei</vt:lpstr>
      <vt:lpstr>Arial</vt:lpstr>
      <vt:lpstr>Arial Narrow</vt:lpstr>
      <vt:lpstr>Calibri</vt:lpstr>
      <vt:lpstr>CIDFont+F1</vt:lpstr>
      <vt:lpstr>CIDFont+F2</vt:lpstr>
      <vt:lpstr>Courier New</vt:lpstr>
      <vt:lpstr>Times New Roman</vt:lpstr>
      <vt:lpstr>Tema di Office</vt:lpstr>
      <vt:lpstr>Presentazione standard di PowerPoint</vt:lpstr>
      <vt:lpstr>Presentazione standard di PowerPoint</vt:lpstr>
      <vt:lpstr>L’AREA DI CANTIERE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FASI DEL CANTIERE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GESTIONE DEL CANTIERE</vt:lpstr>
      <vt:lpstr>Presentazione standard di PowerPoint</vt:lpstr>
      <vt:lpstr>Presentazione standard di PowerPoint</vt:lpstr>
      <vt:lpstr>IL CRONOPROGRAMMA DELLE OPERE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Moglia</dc:creator>
  <cp:lastModifiedBy>Tommaso Rafanelli</cp:lastModifiedBy>
  <cp:revision>84</cp:revision>
  <dcterms:created xsi:type="dcterms:W3CDTF">2023-08-30T14:40:00Z</dcterms:created>
  <dcterms:modified xsi:type="dcterms:W3CDTF">2024-04-11T11:53:12Z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94A8774B687B4258904F0D03408E2E33_13</vt:lpwstr>
  </property>
  <property fmtid="{D5CDD505-2E9C-101B-9397-08002B2CF9AE}" pid="3" name="KSOProductBuildVer">
    <vt:lpwstr>1033-12.2.0.13201</vt:lpwstr>
  </property>
</Properties>
</file>