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7" roundtripDataSignature="AMtx7mhQhtZMCRXYObzSg2wStLcivQ/XG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customschemas.google.com/relationships/presentationmetadata" Target="metadata"/><Relationship Id="rId14" Type="http://schemas.openxmlformats.org/officeDocument/2006/relationships/slide" Target="slides/slide10.xml"/><Relationship Id="rId36" Type="http://schemas.openxmlformats.org/officeDocument/2006/relationships/slide" Target="slides/slide32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it-IT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20" name="Google Shape;220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2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uota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testo verticale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43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4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4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4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olo e testo verticale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4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44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4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4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4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contenuto" type="obj">
  <p:cSld name="OBJEC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titolo" type="title">
  <p:cSld name="TITLE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6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6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8" name="Google Shape;28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stazione sezione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7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37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e contenuti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38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38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3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3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fronto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9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39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39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39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39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3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titolo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4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4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4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uto con didascalia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41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41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4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4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4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magine con didascalia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42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42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4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3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5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7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1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8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5" Type="http://schemas.openxmlformats.org/officeDocument/2006/relationships/image" Target="../media/image7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2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6.png"/><Relationship Id="rId4" Type="http://schemas.openxmlformats.org/officeDocument/2006/relationships/image" Target="../media/image10.png"/><Relationship Id="rId5" Type="http://schemas.openxmlformats.org/officeDocument/2006/relationships/image" Target="../media/image30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2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6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>
            <p:ph idx="4294967295" type="ctrTitle"/>
          </p:nvPr>
        </p:nvSpPr>
        <p:spPr>
          <a:xfrm>
            <a:off x="-1" y="2371725"/>
            <a:ext cx="12192001" cy="1766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Arial"/>
              <a:buNone/>
            </a:pPr>
            <a:r>
              <a:rPr b="0" i="0" lang="it-IT" sz="48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Padiglioni o Monoblocco. E’ questo il problema?</a:t>
            </a:r>
            <a:br>
              <a:rPr b="0" i="0" lang="it-IT" sz="48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4800" u="none" cap="none" strike="noStrik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76475" y="1"/>
            <a:ext cx="7639050" cy="237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91815" y="3429000"/>
            <a:ext cx="4574016" cy="2561449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"/>
          <p:cNvSpPr txBox="1"/>
          <p:nvPr/>
        </p:nvSpPr>
        <p:spPr>
          <a:xfrm>
            <a:off x="4484077" y="6013938"/>
            <a:ext cx="278473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it-IT" sz="2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Marco Geddes da Filicaia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it-IT" sz="16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Mercoledì 27 Marzo 2024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10"/>
          <p:cNvPicPr preferRelativeResize="0"/>
          <p:nvPr/>
        </p:nvPicPr>
        <p:blipFill rotWithShape="1">
          <a:blip r:embed="rId3">
            <a:alphaModFix/>
          </a:blip>
          <a:srcRect b="18698" l="0" r="3256" t="11819"/>
          <a:stretch/>
        </p:blipFill>
        <p:spPr>
          <a:xfrm>
            <a:off x="1908313" y="1249959"/>
            <a:ext cx="8882935" cy="4546833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0"/>
          <p:cNvSpPr txBox="1"/>
          <p:nvPr/>
        </p:nvSpPr>
        <p:spPr>
          <a:xfrm>
            <a:off x="377503" y="444617"/>
            <a:ext cx="11274805" cy="9848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it-IT" sz="2000" u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Ospedale universitario di Ludwig-Maximilians-University, LMU, Klinikum Campus Grosshadern, Monaco, alta Baviera, Germania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0"/>
            <a:ext cx="7772400" cy="58293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1"/>
          <p:cNvSpPr txBox="1"/>
          <p:nvPr/>
        </p:nvSpPr>
        <p:spPr>
          <a:xfrm>
            <a:off x="3171040" y="6207853"/>
            <a:ext cx="377379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Ospedale San Martino, Genova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04700" y="377507"/>
            <a:ext cx="8695660" cy="5842398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12"/>
          <p:cNvSpPr txBox="1"/>
          <p:nvPr/>
        </p:nvSpPr>
        <p:spPr>
          <a:xfrm>
            <a:off x="3900883" y="6375633"/>
            <a:ext cx="384752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Ospedale Le Scotte, Siena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37591" y="688489"/>
            <a:ext cx="7974957" cy="5309171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13"/>
          <p:cNvSpPr txBox="1"/>
          <p:nvPr/>
        </p:nvSpPr>
        <p:spPr>
          <a:xfrm>
            <a:off x="2952925" y="6274965"/>
            <a:ext cx="4286751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Ospedale di Bergamo, foto del 2002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Arial"/>
              <a:buNone/>
            </a:pPr>
            <a:r>
              <a:rPr b="1" lang="it-IT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Cosa tratterò</a:t>
            </a:r>
            <a:endParaRPr/>
          </a:p>
        </p:txBody>
      </p:sp>
      <p:sp>
        <p:nvSpPr>
          <p:cNvPr id="168" name="Google Shape;168;p1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Char char="•"/>
            </a:pPr>
            <a:r>
              <a:rPr lang="it-IT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Un confronto fra ospedale a padiglioni e monoblocco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800"/>
              <a:buChar char="•"/>
            </a:pPr>
            <a:r>
              <a:rPr b="1" lang="it-IT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L’alternativa attuale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800"/>
              <a:buChar char="•"/>
            </a:pPr>
            <a:r>
              <a:rPr lang="it-IT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Il tema dei posti letto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800"/>
              <a:buChar char="•"/>
            </a:pPr>
            <a:r>
              <a:rPr lang="it-IT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Il tema del layout e del personale: perché facilitarne le attività?</a:t>
            </a:r>
            <a:endParaRPr/>
          </a:p>
          <a:p>
            <a:pPr indent="-101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r>
              <a:t/>
            </a:r>
            <a:endParaRPr sz="200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7007" y="613611"/>
            <a:ext cx="9711729" cy="5627154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15"/>
          <p:cNvSpPr txBox="1"/>
          <p:nvPr/>
        </p:nvSpPr>
        <p:spPr>
          <a:xfrm>
            <a:off x="2684477" y="6467912"/>
            <a:ext cx="5799986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Nuovo ospedale di Bergamo Papa Giovanni XXIII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3398.JPG" id="179" name="Google Shape;179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28737" y="-65015"/>
            <a:ext cx="8134525" cy="6100894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16"/>
          <p:cNvSpPr txBox="1"/>
          <p:nvPr/>
        </p:nvSpPr>
        <p:spPr>
          <a:xfrm>
            <a:off x="2122416" y="6300132"/>
            <a:ext cx="72122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Hospital de la Santa Creu i Sant Paul, cortile di ingresso - Barcellona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3423.JPG" id="185" name="Google Shape;185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90862" y="127931"/>
            <a:ext cx="7944374" cy="5958281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17"/>
          <p:cNvSpPr txBox="1"/>
          <p:nvPr/>
        </p:nvSpPr>
        <p:spPr>
          <a:xfrm>
            <a:off x="2659310" y="6258187"/>
            <a:ext cx="609654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Hospital de la Santa Creu i Sant Paul, cupola - Barcellona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3431.JPG" id="191" name="Google Shape;191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7953" y="234892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18"/>
          <p:cNvSpPr txBox="1"/>
          <p:nvPr/>
        </p:nvSpPr>
        <p:spPr>
          <a:xfrm>
            <a:off x="6929306" y="1551963"/>
            <a:ext cx="4224233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Hospital de la Santa Creu i Sant Paul,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Corridoio laterale - Barcellona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0161" y="123737"/>
            <a:ext cx="8952762" cy="593659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19"/>
          <p:cNvSpPr txBox="1"/>
          <p:nvPr/>
        </p:nvSpPr>
        <p:spPr>
          <a:xfrm>
            <a:off x="1988191" y="6258187"/>
            <a:ext cx="633368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Hospital de la Santa Creu i Sant Paul, - Barcellona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Arial"/>
              <a:buNone/>
            </a:pPr>
            <a:r>
              <a:rPr b="1" lang="it-IT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Cosa tratterò</a:t>
            </a:r>
            <a:endParaRPr/>
          </a:p>
        </p:txBody>
      </p:sp>
      <p:sp>
        <p:nvSpPr>
          <p:cNvPr id="97" name="Google Shape;97;p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Char char="•"/>
            </a:pPr>
            <a:r>
              <a:rPr lang="it-IT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Un confronto fra ospedale a padiglioni e monoblocco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800"/>
              <a:buChar char="•"/>
            </a:pPr>
            <a:r>
              <a:rPr lang="it-IT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L’alternativa attuale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800"/>
              <a:buChar char="•"/>
            </a:pPr>
            <a:r>
              <a:rPr lang="it-IT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Il tema dei posti letto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800"/>
              <a:buChar char="•"/>
            </a:pPr>
            <a:r>
              <a:rPr lang="it-IT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Il tema del layout e del personale: perché facilitarne le attività?</a:t>
            </a:r>
            <a:endParaRPr/>
          </a:p>
          <a:p>
            <a:pPr indent="-101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r>
              <a:t/>
            </a:r>
            <a:endParaRPr sz="200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50565" y="0"/>
            <a:ext cx="729086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0"/>
          <p:cNvSpPr/>
          <p:nvPr/>
        </p:nvSpPr>
        <p:spPr>
          <a:xfrm>
            <a:off x="2450565" y="721360"/>
            <a:ext cx="5017035" cy="3149600"/>
          </a:xfrm>
          <a:prstGeom prst="ellipse">
            <a:avLst/>
          </a:pr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74867" y="134470"/>
            <a:ext cx="5883089" cy="3294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2320" y="134469"/>
            <a:ext cx="5442857" cy="4092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58001" y="3532815"/>
            <a:ext cx="4585446" cy="3045807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1"/>
          <p:cNvSpPr txBox="1"/>
          <p:nvPr/>
        </p:nvSpPr>
        <p:spPr>
          <a:xfrm>
            <a:off x="1115736" y="5008228"/>
            <a:ext cx="253146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Ospedale della Versilia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61272" y="0"/>
            <a:ext cx="9406728" cy="6671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3"/>
          <p:cNvSpPr/>
          <p:nvPr/>
        </p:nvSpPr>
        <p:spPr>
          <a:xfrm>
            <a:off x="1524000" y="6323013"/>
            <a:ext cx="9144000" cy="539750"/>
          </a:xfrm>
          <a:prstGeom prst="rect">
            <a:avLst/>
          </a:prstGeom>
          <a:solidFill>
            <a:srgbClr val="8296B0">
              <a:alpha val="9882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4" name="Google Shape;224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1" y="6319839"/>
            <a:ext cx="454025" cy="542925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3"/>
          <p:cNvSpPr txBox="1"/>
          <p:nvPr/>
        </p:nvSpPr>
        <p:spPr>
          <a:xfrm>
            <a:off x="8975725" y="6410326"/>
            <a:ext cx="108108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b="1" lang="it-IT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27/03/24</a:t>
            </a:r>
            <a:endParaRPr b="1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23"/>
          <p:cNvSpPr txBox="1"/>
          <p:nvPr/>
        </p:nvSpPr>
        <p:spPr>
          <a:xfrm>
            <a:off x="2051051" y="6421439"/>
            <a:ext cx="381476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b="1" lang="it-IT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Azienda Ospedaliero-Universitaria Pisana</a:t>
            </a:r>
            <a:endParaRPr/>
          </a:p>
        </p:txBody>
      </p:sp>
      <p:pic>
        <p:nvPicPr>
          <p:cNvPr descr="untitled" id="227" name="Google Shape;227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34600" y="6318251"/>
            <a:ext cx="533400" cy="544513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3"/>
          <p:cNvSpPr/>
          <p:nvPr/>
        </p:nvSpPr>
        <p:spPr>
          <a:xfrm>
            <a:off x="1524000" y="1"/>
            <a:ext cx="9144000" cy="269875"/>
          </a:xfrm>
          <a:prstGeom prst="rect">
            <a:avLst/>
          </a:prstGeom>
          <a:solidFill>
            <a:srgbClr val="8296B0">
              <a:alpha val="9882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23"/>
          <p:cNvSpPr txBox="1"/>
          <p:nvPr/>
        </p:nvSpPr>
        <p:spPr>
          <a:xfrm>
            <a:off x="5268914" y="1"/>
            <a:ext cx="5399087" cy="269875"/>
          </a:xfrm>
          <a:prstGeom prst="rect">
            <a:avLst/>
          </a:prstGeom>
          <a:solidFill>
            <a:srgbClr val="8296B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b="1" i="1" lang="it-IT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Vista aerea dalla golena d’Arno</a:t>
            </a:r>
            <a:endParaRPr/>
          </a:p>
        </p:txBody>
      </p:sp>
      <p:pic>
        <p:nvPicPr>
          <p:cNvPr descr="aerea da arno" id="230" name="Google Shape;230;p23"/>
          <p:cNvPicPr preferRelativeResize="0"/>
          <p:nvPr/>
        </p:nvPicPr>
        <p:blipFill rotWithShape="1">
          <a:blip r:embed="rId5">
            <a:alphaModFix/>
          </a:blip>
          <a:srcRect b="19261" l="30492" r="4983" t="0"/>
          <a:stretch/>
        </p:blipFill>
        <p:spPr>
          <a:xfrm>
            <a:off x="1524000" y="267296"/>
            <a:ext cx="9144000" cy="604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000"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Arial"/>
              <a:buNone/>
            </a:pPr>
            <a:r>
              <a:rPr b="1" lang="it-IT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Cosa tratterò</a:t>
            </a:r>
            <a:endParaRPr/>
          </a:p>
        </p:txBody>
      </p:sp>
      <p:sp>
        <p:nvSpPr>
          <p:cNvPr id="236" name="Google Shape;236;p2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Char char="•"/>
            </a:pPr>
            <a:r>
              <a:rPr lang="it-IT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Un confronto fra ospedale a padiglioni e monoblocco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800"/>
              <a:buChar char="•"/>
            </a:pPr>
            <a:r>
              <a:rPr lang="it-IT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L’alternativa attuale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800"/>
              <a:buChar char="•"/>
            </a:pPr>
            <a:r>
              <a:rPr b="1" lang="it-IT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Il tema dei posti letto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800"/>
              <a:buChar char="•"/>
            </a:pPr>
            <a:r>
              <a:rPr lang="it-IT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Il tema del layout e del personale: perché facilitarne le attività?</a:t>
            </a:r>
            <a:endParaRPr/>
          </a:p>
          <a:p>
            <a:pPr indent="-101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r>
              <a:t/>
            </a:r>
            <a:endParaRPr sz="200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pi-1151.JPG" id="241" name="Google Shape;241;p25"/>
          <p:cNvPicPr preferRelativeResize="0"/>
          <p:nvPr/>
        </p:nvPicPr>
        <p:blipFill rotWithShape="1">
          <a:blip r:embed="rId3">
            <a:alphaModFix/>
          </a:blip>
          <a:srcRect b="0" l="0" r="0" t="12915"/>
          <a:stretch/>
        </p:blipFill>
        <p:spPr>
          <a:xfrm>
            <a:off x="2003474" y="1417115"/>
            <a:ext cx="7995533" cy="5059322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5"/>
          <p:cNvSpPr txBox="1"/>
          <p:nvPr/>
        </p:nvSpPr>
        <p:spPr>
          <a:xfrm>
            <a:off x="3338200" y="466487"/>
            <a:ext cx="5788413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200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Numero di Posti letto per 100.000 abitanti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2678" y="2374899"/>
            <a:ext cx="11692046" cy="3920969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26"/>
          <p:cNvSpPr/>
          <p:nvPr/>
        </p:nvSpPr>
        <p:spPr>
          <a:xfrm>
            <a:off x="7252448" y="3935514"/>
            <a:ext cx="98612" cy="44949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26"/>
          <p:cNvSpPr txBox="1"/>
          <p:nvPr/>
        </p:nvSpPr>
        <p:spPr>
          <a:xfrm>
            <a:off x="2357719" y="1299883"/>
            <a:ext cx="743504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Posti letto per 1.000 abitanti nei paesi dell’Ocse - Anni 2011 e 2021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155" y="2216150"/>
            <a:ext cx="11295669" cy="413309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27"/>
          <p:cNvSpPr txBox="1"/>
          <p:nvPr/>
        </p:nvSpPr>
        <p:spPr>
          <a:xfrm>
            <a:off x="3388657" y="645459"/>
            <a:ext cx="516045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Durata di degenza negli anni 2011, 2019, 2021</a:t>
            </a:r>
            <a:endParaRPr/>
          </a:p>
        </p:txBody>
      </p:sp>
      <p:sp>
        <p:nvSpPr>
          <p:cNvPr id="256" name="Google Shape;256;p27"/>
          <p:cNvSpPr/>
          <p:nvPr/>
        </p:nvSpPr>
        <p:spPr>
          <a:xfrm>
            <a:off x="3307889" y="3414569"/>
            <a:ext cx="98612" cy="44949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Arial"/>
              <a:buNone/>
            </a:pPr>
            <a:r>
              <a:rPr b="1" lang="it-IT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Cosa tratterò</a:t>
            </a:r>
            <a:endParaRPr/>
          </a:p>
        </p:txBody>
      </p:sp>
      <p:sp>
        <p:nvSpPr>
          <p:cNvPr id="262" name="Google Shape;262;p2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Char char="•"/>
            </a:pPr>
            <a:r>
              <a:rPr lang="it-IT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Un confronto fra ospedale a padiglioni e monoblocco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800"/>
              <a:buChar char="•"/>
            </a:pPr>
            <a:r>
              <a:rPr lang="it-IT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L’alternativa attuale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800"/>
              <a:buChar char="•"/>
            </a:pPr>
            <a:r>
              <a:rPr lang="it-IT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Il tema dei posti letto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800"/>
              <a:buChar char="•"/>
            </a:pPr>
            <a:r>
              <a:rPr b="1" lang="it-IT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Il tema del layout e del personale: perché facilitarne le attività?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Noto Sans Symbols"/>
              <a:buChar char="✔"/>
            </a:pPr>
            <a:r>
              <a:rPr b="1" lang="it-IT"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per risparmiare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Noto Sans Symbols"/>
              <a:buChar char="✔"/>
            </a:pPr>
            <a:r>
              <a:rPr b="1" lang="it-IT"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per avere più tempo per prendersi cura della persona ricoverata 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2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06092" y="-20110"/>
            <a:ext cx="9179819" cy="6898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Arial"/>
              <a:buNone/>
            </a:pPr>
            <a:r>
              <a:rPr b="1" lang="it-IT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Cosa tratterò</a:t>
            </a:r>
            <a:endParaRPr/>
          </a:p>
        </p:txBody>
      </p:sp>
      <p:sp>
        <p:nvSpPr>
          <p:cNvPr id="103" name="Google Shape;103;p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Char char="•"/>
            </a:pPr>
            <a:r>
              <a:rPr b="1" lang="it-IT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Un confronto fra ospedale a padiglioni e monoblocco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800"/>
              <a:buChar char="•"/>
            </a:pPr>
            <a:r>
              <a:rPr lang="it-IT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L’alternativa attuale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800"/>
              <a:buChar char="•"/>
            </a:pPr>
            <a:r>
              <a:rPr lang="it-IT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Il tema dei posti letto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800"/>
              <a:buChar char="•"/>
            </a:pPr>
            <a:r>
              <a:rPr lang="it-IT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Il tema del layout e del personale: perché facilitarne le attività?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-1204"/>
            <a:ext cx="9144000" cy="68604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6635" y="0"/>
            <a:ext cx="913875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3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80186" y="835427"/>
            <a:ext cx="6213231" cy="5792837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284" name="Google Shape;284;p32"/>
          <p:cNvSpPr/>
          <p:nvPr/>
        </p:nvSpPr>
        <p:spPr>
          <a:xfrm>
            <a:off x="5502030" y="5087816"/>
            <a:ext cx="148492" cy="125046"/>
          </a:xfrm>
          <a:prstGeom prst="ellipse">
            <a:avLst/>
          </a:prstGeom>
          <a:solidFill>
            <a:srgbClr val="FF0000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32"/>
          <p:cNvSpPr/>
          <p:nvPr/>
        </p:nvSpPr>
        <p:spPr>
          <a:xfrm>
            <a:off x="6232770" y="3200400"/>
            <a:ext cx="148492" cy="125046"/>
          </a:xfrm>
          <a:prstGeom prst="ellipse">
            <a:avLst/>
          </a:prstGeom>
          <a:solidFill>
            <a:srgbClr val="FF0000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32"/>
          <p:cNvSpPr/>
          <p:nvPr/>
        </p:nvSpPr>
        <p:spPr>
          <a:xfrm>
            <a:off x="5466860" y="4142154"/>
            <a:ext cx="148492" cy="125046"/>
          </a:xfrm>
          <a:prstGeom prst="ellipse">
            <a:avLst/>
          </a:prstGeom>
          <a:solidFill>
            <a:srgbClr val="FF0000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32"/>
          <p:cNvSpPr/>
          <p:nvPr/>
        </p:nvSpPr>
        <p:spPr>
          <a:xfrm>
            <a:off x="5502030" y="3196492"/>
            <a:ext cx="148492" cy="125046"/>
          </a:xfrm>
          <a:prstGeom prst="ellipse">
            <a:avLst/>
          </a:prstGeom>
          <a:solidFill>
            <a:srgbClr val="FF0000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32"/>
          <p:cNvSpPr/>
          <p:nvPr/>
        </p:nvSpPr>
        <p:spPr>
          <a:xfrm>
            <a:off x="5861538" y="2610339"/>
            <a:ext cx="148492" cy="125046"/>
          </a:xfrm>
          <a:prstGeom prst="ellipse">
            <a:avLst/>
          </a:prstGeom>
          <a:solidFill>
            <a:srgbClr val="FF0000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32"/>
          <p:cNvSpPr/>
          <p:nvPr/>
        </p:nvSpPr>
        <p:spPr>
          <a:xfrm>
            <a:off x="6183432" y="4658434"/>
            <a:ext cx="148492" cy="125046"/>
          </a:xfrm>
          <a:prstGeom prst="ellipse">
            <a:avLst/>
          </a:prstGeom>
          <a:solidFill>
            <a:srgbClr val="FF0000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32"/>
          <p:cNvSpPr/>
          <p:nvPr/>
        </p:nvSpPr>
        <p:spPr>
          <a:xfrm>
            <a:off x="6232770" y="3591226"/>
            <a:ext cx="148492" cy="125046"/>
          </a:xfrm>
          <a:prstGeom prst="ellipse">
            <a:avLst/>
          </a:prstGeom>
          <a:solidFill>
            <a:srgbClr val="FF0000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32"/>
          <p:cNvSpPr/>
          <p:nvPr/>
        </p:nvSpPr>
        <p:spPr>
          <a:xfrm>
            <a:off x="6447692" y="4501662"/>
            <a:ext cx="148492" cy="125046"/>
          </a:xfrm>
          <a:prstGeom prst="ellipse">
            <a:avLst/>
          </a:prstGeom>
          <a:solidFill>
            <a:srgbClr val="FF0000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32"/>
          <p:cNvSpPr/>
          <p:nvPr/>
        </p:nvSpPr>
        <p:spPr>
          <a:xfrm>
            <a:off x="5545012" y="3606800"/>
            <a:ext cx="148492" cy="125046"/>
          </a:xfrm>
          <a:prstGeom prst="ellipse">
            <a:avLst/>
          </a:prstGeom>
          <a:solidFill>
            <a:srgbClr val="FF0000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32"/>
          <p:cNvSpPr/>
          <p:nvPr/>
        </p:nvSpPr>
        <p:spPr>
          <a:xfrm>
            <a:off x="6768123" y="3868616"/>
            <a:ext cx="148492" cy="125046"/>
          </a:xfrm>
          <a:prstGeom prst="ellipse">
            <a:avLst/>
          </a:prstGeom>
          <a:solidFill>
            <a:srgbClr val="FF0000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94" name="Google Shape;294;p32"/>
          <p:cNvCxnSpPr/>
          <p:nvPr/>
        </p:nvCxnSpPr>
        <p:spPr>
          <a:xfrm rot="10800000">
            <a:off x="5227761" y="1338930"/>
            <a:ext cx="955672" cy="324155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295" name="Google Shape;295;p32"/>
          <p:cNvSpPr txBox="1"/>
          <p:nvPr/>
        </p:nvSpPr>
        <p:spPr>
          <a:xfrm>
            <a:off x="4188522" y="979479"/>
            <a:ext cx="221175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MONITOR TOUCH</a:t>
            </a:r>
            <a:endParaRPr/>
          </a:p>
        </p:txBody>
      </p:sp>
      <p:cxnSp>
        <p:nvCxnSpPr>
          <p:cNvPr id="296" name="Google Shape;296;p32"/>
          <p:cNvCxnSpPr/>
          <p:nvPr/>
        </p:nvCxnSpPr>
        <p:spPr>
          <a:xfrm flipH="1" rot="10800000">
            <a:off x="6063761" y="526086"/>
            <a:ext cx="3183751" cy="2098713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297" name="Google Shape;297;p32"/>
          <p:cNvSpPr txBox="1"/>
          <p:nvPr/>
        </p:nvSpPr>
        <p:spPr>
          <a:xfrm>
            <a:off x="9419157" y="265759"/>
            <a:ext cx="221175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BRACCIALETTO PAZIENTE</a:t>
            </a:r>
            <a:endParaRPr/>
          </a:p>
        </p:txBody>
      </p:sp>
      <p:cxnSp>
        <p:nvCxnSpPr>
          <p:cNvPr id="298" name="Google Shape;298;p32"/>
          <p:cNvCxnSpPr/>
          <p:nvPr/>
        </p:nvCxnSpPr>
        <p:spPr>
          <a:xfrm flipH="1" rot="10800000">
            <a:off x="6476510" y="1849622"/>
            <a:ext cx="3007461" cy="136122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299" name="Google Shape;299;p32"/>
          <p:cNvSpPr txBox="1"/>
          <p:nvPr/>
        </p:nvSpPr>
        <p:spPr>
          <a:xfrm>
            <a:off x="9470498" y="1459247"/>
            <a:ext cx="221175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TELECAMERA AMBIENTALE</a:t>
            </a:r>
            <a:endParaRPr/>
          </a:p>
        </p:txBody>
      </p:sp>
      <p:cxnSp>
        <p:nvCxnSpPr>
          <p:cNvPr id="300" name="Google Shape;300;p32"/>
          <p:cNvCxnSpPr/>
          <p:nvPr/>
        </p:nvCxnSpPr>
        <p:spPr>
          <a:xfrm flipH="1" rot="10800000">
            <a:off x="6521938" y="2794379"/>
            <a:ext cx="2962033" cy="856725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301" name="Google Shape;301;p32"/>
          <p:cNvSpPr txBox="1"/>
          <p:nvPr/>
        </p:nvSpPr>
        <p:spPr>
          <a:xfrm>
            <a:off x="9535310" y="2548239"/>
            <a:ext cx="221175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LETTO CONNESSO</a:t>
            </a:r>
            <a:endParaRPr/>
          </a:p>
        </p:txBody>
      </p:sp>
      <p:cxnSp>
        <p:nvCxnSpPr>
          <p:cNvPr id="302" name="Google Shape;302;p32"/>
          <p:cNvCxnSpPr/>
          <p:nvPr/>
        </p:nvCxnSpPr>
        <p:spPr>
          <a:xfrm>
            <a:off x="6990860" y="3952240"/>
            <a:ext cx="2488223" cy="120146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303" name="Google Shape;303;p32"/>
          <p:cNvSpPr txBox="1"/>
          <p:nvPr/>
        </p:nvSpPr>
        <p:spPr>
          <a:xfrm>
            <a:off x="9553328" y="3837291"/>
            <a:ext cx="221175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TV INTERATTIVA</a:t>
            </a:r>
            <a:endParaRPr/>
          </a:p>
        </p:txBody>
      </p:sp>
      <p:cxnSp>
        <p:nvCxnSpPr>
          <p:cNvPr id="304" name="Google Shape;304;p32"/>
          <p:cNvCxnSpPr/>
          <p:nvPr/>
        </p:nvCxnSpPr>
        <p:spPr>
          <a:xfrm>
            <a:off x="6666517" y="4620989"/>
            <a:ext cx="2886811" cy="202284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305" name="Google Shape;305;p32"/>
          <p:cNvSpPr txBox="1"/>
          <p:nvPr/>
        </p:nvSpPr>
        <p:spPr>
          <a:xfrm>
            <a:off x="9623661" y="4441485"/>
            <a:ext cx="221175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CARRELLO INTELLIGENTE</a:t>
            </a:r>
            <a:endParaRPr/>
          </a:p>
        </p:txBody>
      </p:sp>
      <p:cxnSp>
        <p:nvCxnSpPr>
          <p:cNvPr id="306" name="Google Shape;306;p32"/>
          <p:cNvCxnSpPr>
            <a:endCxn id="307" idx="3"/>
          </p:cNvCxnSpPr>
          <p:nvPr/>
        </p:nvCxnSpPr>
        <p:spPr>
          <a:xfrm rot="10800000">
            <a:off x="2211754" y="2237712"/>
            <a:ext cx="3252000" cy="10374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307" name="Google Shape;307;p32"/>
          <p:cNvSpPr txBox="1"/>
          <p:nvPr/>
        </p:nvSpPr>
        <p:spPr>
          <a:xfrm>
            <a:off x="0" y="1637547"/>
            <a:ext cx="2211754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MONITORAGGIO PAZIENTE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POMPE INFUSIONALI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ALLARMI</a:t>
            </a:r>
            <a:endParaRPr/>
          </a:p>
        </p:txBody>
      </p:sp>
      <p:cxnSp>
        <p:nvCxnSpPr>
          <p:cNvPr id="308" name="Google Shape;308;p32"/>
          <p:cNvCxnSpPr/>
          <p:nvPr/>
        </p:nvCxnSpPr>
        <p:spPr>
          <a:xfrm rot="10800000">
            <a:off x="1891321" y="3401665"/>
            <a:ext cx="3572366" cy="29529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309" name="Google Shape;309;p32"/>
          <p:cNvSpPr txBox="1"/>
          <p:nvPr/>
        </p:nvSpPr>
        <p:spPr>
          <a:xfrm>
            <a:off x="-3174" y="3098059"/>
            <a:ext cx="221175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CHIAMATA INFERMIERI</a:t>
            </a:r>
            <a:endParaRPr/>
          </a:p>
        </p:txBody>
      </p:sp>
      <p:cxnSp>
        <p:nvCxnSpPr>
          <p:cNvPr id="310" name="Google Shape;310;p32"/>
          <p:cNvCxnSpPr/>
          <p:nvPr/>
        </p:nvCxnSpPr>
        <p:spPr>
          <a:xfrm flipH="1">
            <a:off x="1559661" y="4236217"/>
            <a:ext cx="3813411" cy="157853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311" name="Google Shape;311;p32"/>
          <p:cNvSpPr txBox="1"/>
          <p:nvPr/>
        </p:nvSpPr>
        <p:spPr>
          <a:xfrm>
            <a:off x="-13942" y="3994279"/>
            <a:ext cx="2211754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CONTROLLO PARAMETRI AMBIENTALI</a:t>
            </a:r>
            <a:endParaRPr/>
          </a:p>
        </p:txBody>
      </p:sp>
      <p:cxnSp>
        <p:nvCxnSpPr>
          <p:cNvPr id="312" name="Google Shape;312;p32"/>
          <p:cNvCxnSpPr>
            <a:endCxn id="313" idx="3"/>
          </p:cNvCxnSpPr>
          <p:nvPr/>
        </p:nvCxnSpPr>
        <p:spPr>
          <a:xfrm flipH="1">
            <a:off x="2233856" y="5168711"/>
            <a:ext cx="3129600" cy="1215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313" name="Google Shape;313;p32"/>
          <p:cNvSpPr txBox="1"/>
          <p:nvPr/>
        </p:nvSpPr>
        <p:spPr>
          <a:xfrm>
            <a:off x="22102" y="5105545"/>
            <a:ext cx="221175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CONTROLLO ACCESSI</a:t>
            </a:r>
            <a:endParaRPr/>
          </a:p>
        </p:txBody>
      </p:sp>
      <p:sp>
        <p:nvSpPr>
          <p:cNvPr id="314" name="Google Shape;314;p32"/>
          <p:cNvSpPr/>
          <p:nvPr/>
        </p:nvSpPr>
        <p:spPr>
          <a:xfrm>
            <a:off x="6063761" y="4780722"/>
            <a:ext cx="169009" cy="233782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32"/>
          <p:cNvSpPr/>
          <p:nvPr/>
        </p:nvSpPr>
        <p:spPr>
          <a:xfrm>
            <a:off x="6063761" y="4863013"/>
            <a:ext cx="148492" cy="125046"/>
          </a:xfrm>
          <a:prstGeom prst="ellipse">
            <a:avLst/>
          </a:prstGeom>
          <a:solidFill>
            <a:srgbClr val="FF0000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16" name="Google Shape;316;p32"/>
          <p:cNvCxnSpPr/>
          <p:nvPr/>
        </p:nvCxnSpPr>
        <p:spPr>
          <a:xfrm>
            <a:off x="6282586" y="4982340"/>
            <a:ext cx="454275" cy="380171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317" name="Google Shape;317;p32"/>
          <p:cNvSpPr txBox="1"/>
          <p:nvPr/>
        </p:nvSpPr>
        <p:spPr>
          <a:xfrm>
            <a:off x="6666517" y="5077531"/>
            <a:ext cx="221175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LAVANDINO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INTELLIGENTE</a:t>
            </a:r>
            <a:endParaRPr/>
          </a:p>
        </p:txBody>
      </p:sp>
      <p:cxnSp>
        <p:nvCxnSpPr>
          <p:cNvPr id="318" name="Google Shape;318;p32"/>
          <p:cNvCxnSpPr/>
          <p:nvPr/>
        </p:nvCxnSpPr>
        <p:spPr>
          <a:xfrm>
            <a:off x="6916615" y="4917609"/>
            <a:ext cx="2764644" cy="806253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319" name="Google Shape;319;p32"/>
          <p:cNvSpPr txBox="1"/>
          <p:nvPr/>
        </p:nvSpPr>
        <p:spPr>
          <a:xfrm>
            <a:off x="9623661" y="5400023"/>
            <a:ext cx="221175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ARMADIO PASS BOX INTELLIGENTE</a:t>
            </a:r>
            <a:endParaRPr/>
          </a:p>
        </p:txBody>
      </p:sp>
      <p:sp>
        <p:nvSpPr>
          <p:cNvPr id="320" name="Google Shape;320;p32"/>
          <p:cNvSpPr/>
          <p:nvPr/>
        </p:nvSpPr>
        <p:spPr>
          <a:xfrm>
            <a:off x="6674825" y="4798169"/>
            <a:ext cx="148492" cy="125046"/>
          </a:xfrm>
          <a:prstGeom prst="ellipse">
            <a:avLst/>
          </a:prstGeom>
          <a:solidFill>
            <a:srgbClr val="FF0000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32"/>
          <p:cNvSpPr/>
          <p:nvPr/>
        </p:nvSpPr>
        <p:spPr>
          <a:xfrm>
            <a:off x="5773730" y="5077531"/>
            <a:ext cx="148492" cy="125046"/>
          </a:xfrm>
          <a:prstGeom prst="ellipse">
            <a:avLst/>
          </a:prstGeom>
          <a:solidFill>
            <a:srgbClr val="FF0000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22" name="Google Shape;322;p32"/>
          <p:cNvCxnSpPr>
            <a:endCxn id="323" idx="3"/>
          </p:cNvCxnSpPr>
          <p:nvPr/>
        </p:nvCxnSpPr>
        <p:spPr>
          <a:xfrm flipH="1">
            <a:off x="2233856" y="5245987"/>
            <a:ext cx="3459600" cy="9702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323" name="Google Shape;323;p32"/>
          <p:cNvSpPr txBox="1"/>
          <p:nvPr/>
        </p:nvSpPr>
        <p:spPr>
          <a:xfrm>
            <a:off x="22102" y="5893021"/>
            <a:ext cx="221175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MONITORAGGIO ATTIVITA’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85900" y="115888"/>
            <a:ext cx="6375400" cy="659765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4"/>
          <p:cNvSpPr txBox="1"/>
          <p:nvPr/>
        </p:nvSpPr>
        <p:spPr>
          <a:xfrm>
            <a:off x="9128620" y="2617952"/>
            <a:ext cx="2879725" cy="3539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t-IT" sz="1400" u="none" cap="none" strike="noStrik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Jean-Baptiste Leroy (1777):</a:t>
            </a:r>
            <a:r>
              <a:rPr b="1" i="0" lang="it-IT" sz="1400" u="none" cap="none" strike="noStrike">
                <a:solidFill>
                  <a:srgbClr val="000099"/>
                </a:solidFill>
                <a:latin typeface="Georgia"/>
                <a:ea typeface="Georgia"/>
                <a:cs typeface="Georgia"/>
                <a:sym typeface="Georgia"/>
              </a:rPr>
              <a:t>  “</a:t>
            </a:r>
            <a:r>
              <a:rPr b="1" i="1" lang="it-IT" sz="1400" u="none" cap="none" strike="noStrike">
                <a:solidFill>
                  <a:srgbClr val="000099"/>
                </a:solidFill>
                <a:latin typeface="Georgia"/>
                <a:ea typeface="Georgia"/>
                <a:cs typeface="Georgia"/>
                <a:sym typeface="Georgia"/>
              </a:rPr>
              <a:t>Per farsi un’idea dell’ospedale che propongo, bisogna immaginare le diverse corsie come interamente isolate e allineate come le tende di un campo militare. Per tale disposizione ciascuna sala è come una specie di isola nell’aria e immersa in un volume considerevole di tale fluido, che i venti potranno portare e rinnovare facilmente avendo accesso libero tutto intorno</a:t>
            </a:r>
            <a:r>
              <a:rPr b="1" i="0" lang="it-IT" sz="1400" u="none" cap="none" strike="noStrike">
                <a:solidFill>
                  <a:srgbClr val="000099"/>
                </a:solidFill>
                <a:latin typeface="Georgia"/>
                <a:ea typeface="Georgia"/>
                <a:cs typeface="Georgia"/>
                <a:sym typeface="Georgia"/>
              </a:rPr>
              <a:t>”.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09800" y="1270000"/>
            <a:ext cx="7772400" cy="431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9437" y="177860"/>
            <a:ext cx="8833126" cy="5965228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6"/>
          <p:cNvSpPr txBox="1"/>
          <p:nvPr/>
        </p:nvSpPr>
        <p:spPr>
          <a:xfrm>
            <a:off x="4526001" y="6280030"/>
            <a:ext cx="392447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it-IT" sz="20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Lyon Hopital De Grange Blanche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19719" y="430924"/>
            <a:ext cx="9127259" cy="5979576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7"/>
          <p:cNvSpPr txBox="1"/>
          <p:nvPr/>
        </p:nvSpPr>
        <p:spPr>
          <a:xfrm>
            <a:off x="2323750" y="6518246"/>
            <a:ext cx="535274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Ospedale Niguarda di Milano. Foto aerea del 1939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09657" y="28881"/>
            <a:ext cx="9980427" cy="6433664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8"/>
          <p:cNvSpPr txBox="1"/>
          <p:nvPr/>
        </p:nvSpPr>
        <p:spPr>
          <a:xfrm>
            <a:off x="3775047" y="6509857"/>
            <a:ext cx="522450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Ospedale Niguarda di Milano. Foto aerea attuale 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92750" y="228601"/>
            <a:ext cx="4946650" cy="6488113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9"/>
          <p:cNvSpPr txBox="1"/>
          <p:nvPr/>
        </p:nvSpPr>
        <p:spPr>
          <a:xfrm>
            <a:off x="293616" y="1793875"/>
            <a:ext cx="480689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New York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Hospital –Cornell Medical Center, 1933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2024-03-20T10:41:53Z</dcterms:created>
  <dc:creator>marco geddes</dc:creator>
</cp:coreProperties>
</file>