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0" r:id="rId5"/>
    <p:sldId id="261" r:id="rId6"/>
    <p:sldId id="258" r:id="rId7"/>
    <p:sldId id="264" r:id="rId8"/>
    <p:sldId id="268" r:id="rId9"/>
    <p:sldId id="269" r:id="rId10"/>
    <p:sldId id="270" r:id="rId11"/>
    <p:sldId id="267" r:id="rId12"/>
    <p:sldId id="271" r:id="rId13"/>
    <p:sldId id="274" r:id="rId14"/>
    <p:sldId id="265" r:id="rId15"/>
    <p:sldId id="272" r:id="rId16"/>
    <p:sldId id="273" r:id="rId17"/>
    <p:sldId id="26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85F18-F212-48B6-9DA4-E4F50C2A29A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6D083545-57A4-4195-945B-26E95246DAE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 dirty="0"/>
            <a:t>Transizione e Ambiente:</a:t>
          </a:r>
          <a:r>
            <a:rPr lang="it-IT" b="0" i="0" dirty="0"/>
            <a:t> Evoluzione dall'era del "paternalismo medico" alla "alleanza terapeutica". Le strutture ospedaliere devono diventare accoglienti e tranquillizzanti, promuovendo comportamenti corretti e facilitando la comunicazione tra pazienti e personale sanitario.</a:t>
          </a:r>
          <a:endParaRPr lang="en-US" dirty="0"/>
        </a:p>
      </dgm:t>
    </dgm:pt>
    <dgm:pt modelId="{57D84ECE-3561-4D37-9390-64AA4F5FC560}" type="parTrans" cxnId="{4BB4E0ED-2D81-4FEE-B68D-8A57D403BB4B}">
      <dgm:prSet/>
      <dgm:spPr/>
      <dgm:t>
        <a:bodyPr/>
        <a:lstStyle/>
        <a:p>
          <a:endParaRPr lang="en-US"/>
        </a:p>
      </dgm:t>
    </dgm:pt>
    <dgm:pt modelId="{2E69BA94-2B9E-444C-8F74-91DFCAA15EE0}" type="sibTrans" cxnId="{4BB4E0ED-2D81-4FEE-B68D-8A57D403BB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F4035E-F1C0-42CC-B1D1-BC66B42195D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/>
            <a:t>Architettura Ospedaliera:</a:t>
          </a:r>
          <a:r>
            <a:rPr lang="it-IT" b="0" i="0"/>
            <a:t> Progettazione incentrata sulla "centralità della persona", con ambienti che riducano l'ansia del paziente, offrendo controllo e privacy.</a:t>
          </a:r>
          <a:endParaRPr lang="en-US"/>
        </a:p>
      </dgm:t>
    </dgm:pt>
    <dgm:pt modelId="{41F4332F-B756-4D4E-8B10-4001D84F2644}" type="parTrans" cxnId="{6590FAE6-4DDC-466B-978A-BE4863533983}">
      <dgm:prSet/>
      <dgm:spPr/>
      <dgm:t>
        <a:bodyPr/>
        <a:lstStyle/>
        <a:p>
          <a:endParaRPr lang="en-US"/>
        </a:p>
      </dgm:t>
    </dgm:pt>
    <dgm:pt modelId="{5D188F6D-3AF7-4686-8EB3-3A9FC30E6256}" type="sibTrans" cxnId="{6590FAE6-4DDC-466B-978A-BE486353398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83357A-BDFA-44D9-9D6F-9F5906DB97BD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/>
            <a:t>Esigenze Diverse dei Pazienti:</a:t>
          </a:r>
          <a:r>
            <a:rPr lang="it-IT" b="0" i="0"/>
            <a:t> Riconoscimento della varietà delle necessità dei pazienti, dalla cronicità all'acutezza delle patologie. Progettazione di percorsi specifici per ogni tipo di assistenza a Livorno.</a:t>
          </a:r>
          <a:endParaRPr lang="en-US"/>
        </a:p>
      </dgm:t>
    </dgm:pt>
    <dgm:pt modelId="{76987945-ECCC-40E9-9999-E17215586958}" type="parTrans" cxnId="{2D8CB2F4-98AE-4259-8525-098E280846E3}">
      <dgm:prSet/>
      <dgm:spPr/>
      <dgm:t>
        <a:bodyPr/>
        <a:lstStyle/>
        <a:p>
          <a:endParaRPr lang="en-US"/>
        </a:p>
      </dgm:t>
    </dgm:pt>
    <dgm:pt modelId="{8C8998A6-63CD-437A-80A1-5A9DC51F75FC}" type="sibTrans" cxnId="{2D8CB2F4-98AE-4259-8525-098E280846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1C5A19-4066-44E7-9622-7BF3F447F36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/>
            <a:t>Tecnologia e Comfort:</a:t>
          </a:r>
          <a:r>
            <a:rPr lang="it-IT" b="0" i="0"/>
            <a:t> Integrazione tra alta tecnologia e comfort ambientale, con attenzione alla luce, colore, e aree verdi. Spazi con caratteristiche alberghiere per migliorare il benessere di pazienti e personale.</a:t>
          </a:r>
          <a:endParaRPr lang="en-US"/>
        </a:p>
      </dgm:t>
    </dgm:pt>
    <dgm:pt modelId="{4EB02256-32F4-4061-B706-B8C329AAF289}" type="parTrans" cxnId="{94A9CE81-F4A6-41F8-827F-3C6614967C35}">
      <dgm:prSet/>
      <dgm:spPr/>
      <dgm:t>
        <a:bodyPr/>
        <a:lstStyle/>
        <a:p>
          <a:endParaRPr lang="en-US"/>
        </a:p>
      </dgm:t>
    </dgm:pt>
    <dgm:pt modelId="{30C22D1D-9D24-4FA1-B1CA-0E6E40D7CEA0}" type="sibTrans" cxnId="{94A9CE81-F4A6-41F8-827F-3C6614967C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92FBCA0-7894-43F9-A054-F36B9719B81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/>
            <a:t>Benessere degli Operatori:</a:t>
          </a:r>
          <a:r>
            <a:rPr lang="it-IT" b="0" i="0"/>
            <a:t> Importanza degli spazi di lavoro ergonomici e del benessere organizzativo. Creazione di un ambiente lavorativo desiderabile per favorire la permanenza e l'identificazione con l'istituzione.</a:t>
          </a:r>
          <a:endParaRPr lang="en-US"/>
        </a:p>
      </dgm:t>
    </dgm:pt>
    <dgm:pt modelId="{A524CAE6-5196-4B4F-9452-F0388E9DD81F}" type="parTrans" cxnId="{CA12C9E4-069E-4549-885C-6DC55C6AF5D4}">
      <dgm:prSet/>
      <dgm:spPr/>
      <dgm:t>
        <a:bodyPr/>
        <a:lstStyle/>
        <a:p>
          <a:endParaRPr lang="en-US"/>
        </a:p>
      </dgm:t>
    </dgm:pt>
    <dgm:pt modelId="{178764D2-2B53-400B-90A8-D1F93D8CE158}" type="sibTrans" cxnId="{CA12C9E4-069E-4549-885C-6DC55C6AF5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B8F344-897D-4F5F-82AA-289C51DC144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i="0"/>
            <a:t>Obiettivo:</a:t>
          </a:r>
          <a:r>
            <a:rPr lang="it-IT" b="0" i="0"/>
            <a:t> Realizzare un'ospedalità che promuova il benessere complessivo, riflettendosi sulla qualità delle cure offerte.</a:t>
          </a:r>
          <a:endParaRPr lang="en-US"/>
        </a:p>
      </dgm:t>
    </dgm:pt>
    <dgm:pt modelId="{0CB226F9-6795-4B1A-B6F1-6FB5D48C145D}" type="parTrans" cxnId="{CC3D98CB-D811-48B1-A23C-7F27E95D8DA5}">
      <dgm:prSet/>
      <dgm:spPr/>
      <dgm:t>
        <a:bodyPr/>
        <a:lstStyle/>
        <a:p>
          <a:endParaRPr lang="en-US"/>
        </a:p>
      </dgm:t>
    </dgm:pt>
    <dgm:pt modelId="{6D05E24F-4884-4746-87E3-15679CC122F4}" type="sibTrans" cxnId="{CC3D98CB-D811-48B1-A23C-7F27E95D8DA5}">
      <dgm:prSet/>
      <dgm:spPr/>
      <dgm:t>
        <a:bodyPr/>
        <a:lstStyle/>
        <a:p>
          <a:endParaRPr lang="en-US"/>
        </a:p>
      </dgm:t>
    </dgm:pt>
    <dgm:pt modelId="{84084F66-9061-47E3-84CF-534C3506B0AA}" type="pres">
      <dgm:prSet presAssocID="{6A785F18-F212-48B6-9DA4-E4F50C2A29A7}" presName="root" presStyleCnt="0">
        <dgm:presLayoutVars>
          <dgm:dir/>
          <dgm:resizeHandles val="exact"/>
        </dgm:presLayoutVars>
      </dgm:prSet>
      <dgm:spPr/>
    </dgm:pt>
    <dgm:pt modelId="{ECEC7113-3FCC-4F31-A118-4DB460F45C51}" type="pres">
      <dgm:prSet presAssocID="{6A785F18-F212-48B6-9DA4-E4F50C2A29A7}" presName="container" presStyleCnt="0">
        <dgm:presLayoutVars>
          <dgm:dir/>
          <dgm:resizeHandles val="exact"/>
        </dgm:presLayoutVars>
      </dgm:prSet>
      <dgm:spPr/>
    </dgm:pt>
    <dgm:pt modelId="{B1FABACD-ACE3-4CD6-B97C-A877684519B7}" type="pres">
      <dgm:prSet presAssocID="{6D083545-57A4-4195-945B-26E95246DAEB}" presName="compNode" presStyleCnt="0"/>
      <dgm:spPr/>
    </dgm:pt>
    <dgm:pt modelId="{2401A67B-8F19-495E-B985-D256ED184FB7}" type="pres">
      <dgm:prSet presAssocID="{6D083545-57A4-4195-945B-26E95246DAEB}" presName="iconBgRect" presStyleLbl="bgShp" presStyleIdx="0" presStyleCnt="6"/>
      <dgm:spPr/>
    </dgm:pt>
    <dgm:pt modelId="{10059808-12C9-434D-96C4-8CDCB65AC0A6}" type="pres">
      <dgm:prSet presAssocID="{6D083545-57A4-4195-945B-26E95246DAE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utazione con riempimento a tinta unita"/>
        </a:ext>
      </dgm:extLst>
    </dgm:pt>
    <dgm:pt modelId="{FC9F477B-8F56-4528-9C72-BAB7114A5513}" type="pres">
      <dgm:prSet presAssocID="{6D083545-57A4-4195-945B-26E95246DAEB}" presName="spaceRect" presStyleCnt="0"/>
      <dgm:spPr/>
    </dgm:pt>
    <dgm:pt modelId="{25786134-8F75-440F-9D4F-7444C97BCEBE}" type="pres">
      <dgm:prSet presAssocID="{6D083545-57A4-4195-945B-26E95246DAEB}" presName="textRect" presStyleLbl="revTx" presStyleIdx="0" presStyleCnt="6">
        <dgm:presLayoutVars>
          <dgm:chMax val="1"/>
          <dgm:chPref val="1"/>
        </dgm:presLayoutVars>
      </dgm:prSet>
      <dgm:spPr/>
    </dgm:pt>
    <dgm:pt modelId="{C025CE0E-BAA9-49C1-A9D5-B89AD6031921}" type="pres">
      <dgm:prSet presAssocID="{2E69BA94-2B9E-444C-8F74-91DFCAA15EE0}" presName="sibTrans" presStyleLbl="sibTrans2D1" presStyleIdx="0" presStyleCnt="0"/>
      <dgm:spPr/>
    </dgm:pt>
    <dgm:pt modelId="{48A951DC-6713-467A-B499-F49C1DCC9A3D}" type="pres">
      <dgm:prSet presAssocID="{9CF4035E-F1C0-42CC-B1D1-BC66B42195D0}" presName="compNode" presStyleCnt="0"/>
      <dgm:spPr/>
    </dgm:pt>
    <dgm:pt modelId="{A27EC278-D444-4C19-A6E1-B8ADC6EEDF4F}" type="pres">
      <dgm:prSet presAssocID="{9CF4035E-F1C0-42CC-B1D1-BC66B42195D0}" presName="iconBgRect" presStyleLbl="bgShp" presStyleIdx="1" presStyleCnt="6"/>
      <dgm:spPr/>
    </dgm:pt>
    <dgm:pt modelId="{F8CB85F5-CF68-4288-8F45-18E74427FD42}" type="pres">
      <dgm:prSet presAssocID="{9CF4035E-F1C0-42CC-B1D1-BC66B42195D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spedale con riempimento a tinta unita"/>
        </a:ext>
      </dgm:extLst>
    </dgm:pt>
    <dgm:pt modelId="{9861A1D8-89E0-4FA4-B15C-13BA0D9A8C01}" type="pres">
      <dgm:prSet presAssocID="{9CF4035E-F1C0-42CC-B1D1-BC66B42195D0}" presName="spaceRect" presStyleCnt="0"/>
      <dgm:spPr/>
    </dgm:pt>
    <dgm:pt modelId="{8B6E2700-37B8-40AF-B28E-D3F57970BA73}" type="pres">
      <dgm:prSet presAssocID="{9CF4035E-F1C0-42CC-B1D1-BC66B42195D0}" presName="textRect" presStyleLbl="revTx" presStyleIdx="1" presStyleCnt="6">
        <dgm:presLayoutVars>
          <dgm:chMax val="1"/>
          <dgm:chPref val="1"/>
        </dgm:presLayoutVars>
      </dgm:prSet>
      <dgm:spPr/>
    </dgm:pt>
    <dgm:pt modelId="{7B5D6C30-FEA9-459C-848C-B63948460034}" type="pres">
      <dgm:prSet presAssocID="{5D188F6D-3AF7-4686-8EB3-3A9FC30E6256}" presName="sibTrans" presStyleLbl="sibTrans2D1" presStyleIdx="0" presStyleCnt="0"/>
      <dgm:spPr/>
    </dgm:pt>
    <dgm:pt modelId="{57145EEC-9CA3-4DD8-93CC-7598411F0F90}" type="pres">
      <dgm:prSet presAssocID="{DB83357A-BDFA-44D9-9D6F-9F5906DB97BD}" presName="compNode" presStyleCnt="0"/>
      <dgm:spPr/>
    </dgm:pt>
    <dgm:pt modelId="{583F01FF-CBBC-4836-8AD1-94E1C664AECE}" type="pres">
      <dgm:prSet presAssocID="{DB83357A-BDFA-44D9-9D6F-9F5906DB97BD}" presName="iconBgRect" presStyleLbl="bgShp" presStyleIdx="2" presStyleCnt="6"/>
      <dgm:spPr/>
    </dgm:pt>
    <dgm:pt modelId="{B8BC3E71-B28C-4AC1-B211-96A29CDCA002}" type="pres">
      <dgm:prSet presAssocID="{DB83357A-BDFA-44D9-9D6F-9F5906DB97B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o"/>
        </a:ext>
      </dgm:extLst>
    </dgm:pt>
    <dgm:pt modelId="{3A67359A-BB27-4EF2-94F4-BEDD2FBD15DD}" type="pres">
      <dgm:prSet presAssocID="{DB83357A-BDFA-44D9-9D6F-9F5906DB97BD}" presName="spaceRect" presStyleCnt="0"/>
      <dgm:spPr/>
    </dgm:pt>
    <dgm:pt modelId="{E26DCAB7-61B8-49D8-A512-DFF542BEE0D1}" type="pres">
      <dgm:prSet presAssocID="{DB83357A-BDFA-44D9-9D6F-9F5906DB97BD}" presName="textRect" presStyleLbl="revTx" presStyleIdx="2" presStyleCnt="6">
        <dgm:presLayoutVars>
          <dgm:chMax val="1"/>
          <dgm:chPref val="1"/>
        </dgm:presLayoutVars>
      </dgm:prSet>
      <dgm:spPr/>
    </dgm:pt>
    <dgm:pt modelId="{C0D5240F-F23B-4D5B-9FF5-E57CCD1F73BF}" type="pres">
      <dgm:prSet presAssocID="{8C8998A6-63CD-437A-80A1-5A9DC51F75FC}" presName="sibTrans" presStyleLbl="sibTrans2D1" presStyleIdx="0" presStyleCnt="0"/>
      <dgm:spPr/>
    </dgm:pt>
    <dgm:pt modelId="{F34881A8-357F-47AB-A258-2989B22959CC}" type="pres">
      <dgm:prSet presAssocID="{041C5A19-4066-44E7-9622-7BF3F447F36F}" presName="compNode" presStyleCnt="0"/>
      <dgm:spPr/>
    </dgm:pt>
    <dgm:pt modelId="{0BE04D00-1113-486E-82A8-F835C786BD72}" type="pres">
      <dgm:prSet presAssocID="{041C5A19-4066-44E7-9622-7BF3F447F36F}" presName="iconBgRect" presStyleLbl="bgShp" presStyleIdx="3" presStyleCnt="6" custLinFactNeighborX="3121" custLinFactNeighborY="2936"/>
      <dgm:spPr/>
    </dgm:pt>
    <dgm:pt modelId="{D984B579-A48F-4FFD-A097-D152CB58A4E8}" type="pres">
      <dgm:prSet presAssocID="{041C5A19-4066-44E7-9622-7BF3F447F36F}" presName="iconRect" presStyleLbl="node1" presStyleIdx="3" presStyleCnt="6" custLinFactNeighborX="5667" custLinFactNeighborY="6611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 contorno"/>
        </a:ext>
      </dgm:extLst>
    </dgm:pt>
    <dgm:pt modelId="{9F17C96E-13A9-411F-A347-B0A80ADEB04E}" type="pres">
      <dgm:prSet presAssocID="{041C5A19-4066-44E7-9622-7BF3F447F36F}" presName="spaceRect" presStyleCnt="0"/>
      <dgm:spPr/>
    </dgm:pt>
    <dgm:pt modelId="{A6A70CBF-639D-43AD-B9CE-A066041EB7DB}" type="pres">
      <dgm:prSet presAssocID="{041C5A19-4066-44E7-9622-7BF3F447F36F}" presName="textRect" presStyleLbl="revTx" presStyleIdx="3" presStyleCnt="6">
        <dgm:presLayoutVars>
          <dgm:chMax val="1"/>
          <dgm:chPref val="1"/>
        </dgm:presLayoutVars>
      </dgm:prSet>
      <dgm:spPr/>
    </dgm:pt>
    <dgm:pt modelId="{3B351439-1DFE-4CB0-82E6-4993FEA13F5B}" type="pres">
      <dgm:prSet presAssocID="{30C22D1D-9D24-4FA1-B1CA-0E6E40D7CEA0}" presName="sibTrans" presStyleLbl="sibTrans2D1" presStyleIdx="0" presStyleCnt="0"/>
      <dgm:spPr/>
    </dgm:pt>
    <dgm:pt modelId="{5CE9EBB5-00C2-45D7-B18C-77ACC124ACC9}" type="pres">
      <dgm:prSet presAssocID="{992FBCA0-7894-43F9-A054-F36B9719B815}" presName="compNode" presStyleCnt="0"/>
      <dgm:spPr/>
    </dgm:pt>
    <dgm:pt modelId="{9683D34D-501D-4193-B8CB-85C07902C322}" type="pres">
      <dgm:prSet presAssocID="{992FBCA0-7894-43F9-A054-F36B9719B815}" presName="iconBgRect" presStyleLbl="bgShp" presStyleIdx="4" presStyleCnt="6"/>
      <dgm:spPr/>
    </dgm:pt>
    <dgm:pt modelId="{CEEAA85C-3BE6-4A11-963B-44C613536B7E}" type="pres">
      <dgm:prSet presAssocID="{992FBCA0-7894-43F9-A054-F36B9719B81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o di uomini"/>
        </a:ext>
      </dgm:extLst>
    </dgm:pt>
    <dgm:pt modelId="{6917BC77-846D-4C56-9F02-130AB37BBAC6}" type="pres">
      <dgm:prSet presAssocID="{992FBCA0-7894-43F9-A054-F36B9719B815}" presName="spaceRect" presStyleCnt="0"/>
      <dgm:spPr/>
    </dgm:pt>
    <dgm:pt modelId="{3465D2A3-8422-4527-AFE5-A7C7807E81A0}" type="pres">
      <dgm:prSet presAssocID="{992FBCA0-7894-43F9-A054-F36B9719B815}" presName="textRect" presStyleLbl="revTx" presStyleIdx="4" presStyleCnt="6">
        <dgm:presLayoutVars>
          <dgm:chMax val="1"/>
          <dgm:chPref val="1"/>
        </dgm:presLayoutVars>
      </dgm:prSet>
      <dgm:spPr/>
    </dgm:pt>
    <dgm:pt modelId="{66B6EB97-0CE0-47C7-93CF-DA721D6E2ED8}" type="pres">
      <dgm:prSet presAssocID="{178764D2-2B53-400B-90A8-D1F93D8CE158}" presName="sibTrans" presStyleLbl="sibTrans2D1" presStyleIdx="0" presStyleCnt="0"/>
      <dgm:spPr/>
    </dgm:pt>
    <dgm:pt modelId="{88B80CBE-C4BC-4204-A9D3-DC606F1E263C}" type="pres">
      <dgm:prSet presAssocID="{6AB8F344-897D-4F5F-82AA-289C51DC1440}" presName="compNode" presStyleCnt="0"/>
      <dgm:spPr/>
    </dgm:pt>
    <dgm:pt modelId="{387FA81C-204F-47B6-854D-C74AE1219CBE}" type="pres">
      <dgm:prSet presAssocID="{6AB8F344-897D-4F5F-82AA-289C51DC1440}" presName="iconBgRect" presStyleLbl="bgShp" presStyleIdx="5" presStyleCnt="6"/>
      <dgm:spPr/>
    </dgm:pt>
    <dgm:pt modelId="{A844DB53-02DA-4598-8F99-BD603A7B1466}" type="pres">
      <dgm:prSet presAssocID="{6AB8F344-897D-4F5F-82AA-289C51DC144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ra con riempimento a tinta unita"/>
        </a:ext>
      </dgm:extLst>
    </dgm:pt>
    <dgm:pt modelId="{590C46D6-A15F-4127-BEB7-098219F867BC}" type="pres">
      <dgm:prSet presAssocID="{6AB8F344-897D-4F5F-82AA-289C51DC1440}" presName="spaceRect" presStyleCnt="0"/>
      <dgm:spPr/>
    </dgm:pt>
    <dgm:pt modelId="{ED63DACB-7E3C-4E88-AD8C-F257913D2C67}" type="pres">
      <dgm:prSet presAssocID="{6AB8F344-897D-4F5F-82AA-289C51DC144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00EE206-2E5F-4385-B0B7-A66C39F4C8D5}" type="presOf" srcId="{DB83357A-BDFA-44D9-9D6F-9F5906DB97BD}" destId="{E26DCAB7-61B8-49D8-A512-DFF542BEE0D1}" srcOrd="0" destOrd="0" presId="urn:microsoft.com/office/officeart/2018/2/layout/IconCircleList"/>
    <dgm:cxn modelId="{BACAD716-269C-49AF-9E08-29F5400A6F16}" type="presOf" srcId="{30C22D1D-9D24-4FA1-B1CA-0E6E40D7CEA0}" destId="{3B351439-1DFE-4CB0-82E6-4993FEA13F5B}" srcOrd="0" destOrd="0" presId="urn:microsoft.com/office/officeart/2018/2/layout/IconCircleList"/>
    <dgm:cxn modelId="{28903228-CB09-434C-B669-F293A799756B}" type="presOf" srcId="{6AB8F344-897D-4F5F-82AA-289C51DC1440}" destId="{ED63DACB-7E3C-4E88-AD8C-F257913D2C67}" srcOrd="0" destOrd="0" presId="urn:microsoft.com/office/officeart/2018/2/layout/IconCircleList"/>
    <dgm:cxn modelId="{B00BCD2F-7BD3-49BF-B2FA-6DD546C7812F}" type="presOf" srcId="{2E69BA94-2B9E-444C-8F74-91DFCAA15EE0}" destId="{C025CE0E-BAA9-49C1-A9D5-B89AD6031921}" srcOrd="0" destOrd="0" presId="urn:microsoft.com/office/officeart/2018/2/layout/IconCircleList"/>
    <dgm:cxn modelId="{36211E37-0DF8-46FD-BE91-C79E3991209A}" type="presOf" srcId="{9CF4035E-F1C0-42CC-B1D1-BC66B42195D0}" destId="{8B6E2700-37B8-40AF-B28E-D3F57970BA73}" srcOrd="0" destOrd="0" presId="urn:microsoft.com/office/officeart/2018/2/layout/IconCircleList"/>
    <dgm:cxn modelId="{AE9A2347-5FD1-4BFC-A126-5D6F4EA2D032}" type="presOf" srcId="{041C5A19-4066-44E7-9622-7BF3F447F36F}" destId="{A6A70CBF-639D-43AD-B9CE-A066041EB7DB}" srcOrd="0" destOrd="0" presId="urn:microsoft.com/office/officeart/2018/2/layout/IconCircleList"/>
    <dgm:cxn modelId="{0FB82A4A-D1F0-42FE-9052-A09AA7F1DD9E}" type="presOf" srcId="{8C8998A6-63CD-437A-80A1-5A9DC51F75FC}" destId="{C0D5240F-F23B-4D5B-9FF5-E57CCD1F73BF}" srcOrd="0" destOrd="0" presId="urn:microsoft.com/office/officeart/2018/2/layout/IconCircleList"/>
    <dgm:cxn modelId="{94A9CE81-F4A6-41F8-827F-3C6614967C35}" srcId="{6A785F18-F212-48B6-9DA4-E4F50C2A29A7}" destId="{041C5A19-4066-44E7-9622-7BF3F447F36F}" srcOrd="3" destOrd="0" parTransId="{4EB02256-32F4-4061-B706-B8C329AAF289}" sibTransId="{30C22D1D-9D24-4FA1-B1CA-0E6E40D7CEA0}"/>
    <dgm:cxn modelId="{E3E7F98A-6344-4549-8286-72793D4F53CE}" type="presOf" srcId="{178764D2-2B53-400B-90A8-D1F93D8CE158}" destId="{66B6EB97-0CE0-47C7-93CF-DA721D6E2ED8}" srcOrd="0" destOrd="0" presId="urn:microsoft.com/office/officeart/2018/2/layout/IconCircleList"/>
    <dgm:cxn modelId="{B66A1A95-5FCF-4D73-84AA-66B598D05ACC}" type="presOf" srcId="{5D188F6D-3AF7-4686-8EB3-3A9FC30E6256}" destId="{7B5D6C30-FEA9-459C-848C-B63948460034}" srcOrd="0" destOrd="0" presId="urn:microsoft.com/office/officeart/2018/2/layout/IconCircleList"/>
    <dgm:cxn modelId="{D1835F9B-2228-49EC-AFDE-4A0141BADAA0}" type="presOf" srcId="{992FBCA0-7894-43F9-A054-F36B9719B815}" destId="{3465D2A3-8422-4527-AFE5-A7C7807E81A0}" srcOrd="0" destOrd="0" presId="urn:microsoft.com/office/officeart/2018/2/layout/IconCircleList"/>
    <dgm:cxn modelId="{CC3D98CB-D811-48B1-A23C-7F27E95D8DA5}" srcId="{6A785F18-F212-48B6-9DA4-E4F50C2A29A7}" destId="{6AB8F344-897D-4F5F-82AA-289C51DC1440}" srcOrd="5" destOrd="0" parTransId="{0CB226F9-6795-4B1A-B6F1-6FB5D48C145D}" sibTransId="{6D05E24F-4884-4746-87E3-15679CC122F4}"/>
    <dgm:cxn modelId="{82E180D2-67D1-42DA-9F82-D01B4AF196D2}" type="presOf" srcId="{6A785F18-F212-48B6-9DA4-E4F50C2A29A7}" destId="{84084F66-9061-47E3-84CF-534C3506B0AA}" srcOrd="0" destOrd="0" presId="urn:microsoft.com/office/officeart/2018/2/layout/IconCircleList"/>
    <dgm:cxn modelId="{CA12C9E4-069E-4549-885C-6DC55C6AF5D4}" srcId="{6A785F18-F212-48B6-9DA4-E4F50C2A29A7}" destId="{992FBCA0-7894-43F9-A054-F36B9719B815}" srcOrd="4" destOrd="0" parTransId="{A524CAE6-5196-4B4F-9452-F0388E9DD81F}" sibTransId="{178764D2-2B53-400B-90A8-D1F93D8CE158}"/>
    <dgm:cxn modelId="{6590FAE6-4DDC-466B-978A-BE4863533983}" srcId="{6A785F18-F212-48B6-9DA4-E4F50C2A29A7}" destId="{9CF4035E-F1C0-42CC-B1D1-BC66B42195D0}" srcOrd="1" destOrd="0" parTransId="{41F4332F-B756-4D4E-8B10-4001D84F2644}" sibTransId="{5D188F6D-3AF7-4686-8EB3-3A9FC30E6256}"/>
    <dgm:cxn modelId="{132E64EC-61FE-4937-A349-3C7CA4BF366B}" type="presOf" srcId="{6D083545-57A4-4195-945B-26E95246DAEB}" destId="{25786134-8F75-440F-9D4F-7444C97BCEBE}" srcOrd="0" destOrd="0" presId="urn:microsoft.com/office/officeart/2018/2/layout/IconCircleList"/>
    <dgm:cxn modelId="{4BB4E0ED-2D81-4FEE-B68D-8A57D403BB4B}" srcId="{6A785F18-F212-48B6-9DA4-E4F50C2A29A7}" destId="{6D083545-57A4-4195-945B-26E95246DAEB}" srcOrd="0" destOrd="0" parTransId="{57D84ECE-3561-4D37-9390-64AA4F5FC560}" sibTransId="{2E69BA94-2B9E-444C-8F74-91DFCAA15EE0}"/>
    <dgm:cxn modelId="{2D8CB2F4-98AE-4259-8525-098E280846E3}" srcId="{6A785F18-F212-48B6-9DA4-E4F50C2A29A7}" destId="{DB83357A-BDFA-44D9-9D6F-9F5906DB97BD}" srcOrd="2" destOrd="0" parTransId="{76987945-ECCC-40E9-9999-E17215586958}" sibTransId="{8C8998A6-63CD-437A-80A1-5A9DC51F75FC}"/>
    <dgm:cxn modelId="{A5C89ACB-AC80-4FA5-9D32-597E1EB60CCC}" type="presParOf" srcId="{84084F66-9061-47E3-84CF-534C3506B0AA}" destId="{ECEC7113-3FCC-4F31-A118-4DB460F45C51}" srcOrd="0" destOrd="0" presId="urn:microsoft.com/office/officeart/2018/2/layout/IconCircleList"/>
    <dgm:cxn modelId="{82B87760-BE1B-4DAF-A5C6-9107FA45B135}" type="presParOf" srcId="{ECEC7113-3FCC-4F31-A118-4DB460F45C51}" destId="{B1FABACD-ACE3-4CD6-B97C-A877684519B7}" srcOrd="0" destOrd="0" presId="urn:microsoft.com/office/officeart/2018/2/layout/IconCircleList"/>
    <dgm:cxn modelId="{82EAD725-A4F5-48A4-9941-DB51F727075E}" type="presParOf" srcId="{B1FABACD-ACE3-4CD6-B97C-A877684519B7}" destId="{2401A67B-8F19-495E-B985-D256ED184FB7}" srcOrd="0" destOrd="0" presId="urn:microsoft.com/office/officeart/2018/2/layout/IconCircleList"/>
    <dgm:cxn modelId="{783C2329-905F-49E0-936B-796CF0648656}" type="presParOf" srcId="{B1FABACD-ACE3-4CD6-B97C-A877684519B7}" destId="{10059808-12C9-434D-96C4-8CDCB65AC0A6}" srcOrd="1" destOrd="0" presId="urn:microsoft.com/office/officeart/2018/2/layout/IconCircleList"/>
    <dgm:cxn modelId="{222D9DBF-017E-49C0-A99F-2AC78714B9EB}" type="presParOf" srcId="{B1FABACD-ACE3-4CD6-B97C-A877684519B7}" destId="{FC9F477B-8F56-4528-9C72-BAB7114A5513}" srcOrd="2" destOrd="0" presId="urn:microsoft.com/office/officeart/2018/2/layout/IconCircleList"/>
    <dgm:cxn modelId="{38D887B7-0298-4DB9-B4C1-D83F5174038C}" type="presParOf" srcId="{B1FABACD-ACE3-4CD6-B97C-A877684519B7}" destId="{25786134-8F75-440F-9D4F-7444C97BCEBE}" srcOrd="3" destOrd="0" presId="urn:microsoft.com/office/officeart/2018/2/layout/IconCircleList"/>
    <dgm:cxn modelId="{2E72B1CD-EC97-4C64-857F-500442585FDD}" type="presParOf" srcId="{ECEC7113-3FCC-4F31-A118-4DB460F45C51}" destId="{C025CE0E-BAA9-49C1-A9D5-B89AD6031921}" srcOrd="1" destOrd="0" presId="urn:microsoft.com/office/officeart/2018/2/layout/IconCircleList"/>
    <dgm:cxn modelId="{C14DC914-26A0-4F23-8E62-6B177DBBEFE7}" type="presParOf" srcId="{ECEC7113-3FCC-4F31-A118-4DB460F45C51}" destId="{48A951DC-6713-467A-B499-F49C1DCC9A3D}" srcOrd="2" destOrd="0" presId="urn:microsoft.com/office/officeart/2018/2/layout/IconCircleList"/>
    <dgm:cxn modelId="{D1B5AE6B-C0B2-402F-8B94-D91C98D1CCBA}" type="presParOf" srcId="{48A951DC-6713-467A-B499-F49C1DCC9A3D}" destId="{A27EC278-D444-4C19-A6E1-B8ADC6EEDF4F}" srcOrd="0" destOrd="0" presId="urn:microsoft.com/office/officeart/2018/2/layout/IconCircleList"/>
    <dgm:cxn modelId="{9C19D3B6-7AB7-4B85-BFB2-247C3E7A8E80}" type="presParOf" srcId="{48A951DC-6713-467A-B499-F49C1DCC9A3D}" destId="{F8CB85F5-CF68-4288-8F45-18E74427FD42}" srcOrd="1" destOrd="0" presId="urn:microsoft.com/office/officeart/2018/2/layout/IconCircleList"/>
    <dgm:cxn modelId="{CA3B4551-DEDF-41B0-9958-1480A08C2748}" type="presParOf" srcId="{48A951DC-6713-467A-B499-F49C1DCC9A3D}" destId="{9861A1D8-89E0-4FA4-B15C-13BA0D9A8C01}" srcOrd="2" destOrd="0" presId="urn:microsoft.com/office/officeart/2018/2/layout/IconCircleList"/>
    <dgm:cxn modelId="{2EA02904-C037-47E5-8E03-78DAEF0EC027}" type="presParOf" srcId="{48A951DC-6713-467A-B499-F49C1DCC9A3D}" destId="{8B6E2700-37B8-40AF-B28E-D3F57970BA73}" srcOrd="3" destOrd="0" presId="urn:microsoft.com/office/officeart/2018/2/layout/IconCircleList"/>
    <dgm:cxn modelId="{8D8BFD26-0144-47AA-8D4B-369C2D8F8629}" type="presParOf" srcId="{ECEC7113-3FCC-4F31-A118-4DB460F45C51}" destId="{7B5D6C30-FEA9-459C-848C-B63948460034}" srcOrd="3" destOrd="0" presId="urn:microsoft.com/office/officeart/2018/2/layout/IconCircleList"/>
    <dgm:cxn modelId="{DC9BFD22-669A-4F37-8EBF-AB78A21EAE20}" type="presParOf" srcId="{ECEC7113-3FCC-4F31-A118-4DB460F45C51}" destId="{57145EEC-9CA3-4DD8-93CC-7598411F0F90}" srcOrd="4" destOrd="0" presId="urn:microsoft.com/office/officeart/2018/2/layout/IconCircleList"/>
    <dgm:cxn modelId="{96F9ABC5-6901-4BC7-9698-9AF981104E4B}" type="presParOf" srcId="{57145EEC-9CA3-4DD8-93CC-7598411F0F90}" destId="{583F01FF-CBBC-4836-8AD1-94E1C664AECE}" srcOrd="0" destOrd="0" presId="urn:microsoft.com/office/officeart/2018/2/layout/IconCircleList"/>
    <dgm:cxn modelId="{A4ECCC61-9A2E-4385-9FF1-C23045BD900B}" type="presParOf" srcId="{57145EEC-9CA3-4DD8-93CC-7598411F0F90}" destId="{B8BC3E71-B28C-4AC1-B211-96A29CDCA002}" srcOrd="1" destOrd="0" presId="urn:microsoft.com/office/officeart/2018/2/layout/IconCircleList"/>
    <dgm:cxn modelId="{832BC478-5C7D-435C-BDC0-0DAB476DF890}" type="presParOf" srcId="{57145EEC-9CA3-4DD8-93CC-7598411F0F90}" destId="{3A67359A-BB27-4EF2-94F4-BEDD2FBD15DD}" srcOrd="2" destOrd="0" presId="urn:microsoft.com/office/officeart/2018/2/layout/IconCircleList"/>
    <dgm:cxn modelId="{87033B3C-2F4D-4BD9-9433-32D8F7776A5E}" type="presParOf" srcId="{57145EEC-9CA3-4DD8-93CC-7598411F0F90}" destId="{E26DCAB7-61B8-49D8-A512-DFF542BEE0D1}" srcOrd="3" destOrd="0" presId="urn:microsoft.com/office/officeart/2018/2/layout/IconCircleList"/>
    <dgm:cxn modelId="{EB210429-44D8-4EFD-B27A-B50175A83A38}" type="presParOf" srcId="{ECEC7113-3FCC-4F31-A118-4DB460F45C51}" destId="{C0D5240F-F23B-4D5B-9FF5-E57CCD1F73BF}" srcOrd="5" destOrd="0" presId="urn:microsoft.com/office/officeart/2018/2/layout/IconCircleList"/>
    <dgm:cxn modelId="{B1C477C8-F41A-4868-9D0C-39DD0B84004B}" type="presParOf" srcId="{ECEC7113-3FCC-4F31-A118-4DB460F45C51}" destId="{F34881A8-357F-47AB-A258-2989B22959CC}" srcOrd="6" destOrd="0" presId="urn:microsoft.com/office/officeart/2018/2/layout/IconCircleList"/>
    <dgm:cxn modelId="{7C6A4AB1-D703-40B2-A9FE-F941B33DBF91}" type="presParOf" srcId="{F34881A8-357F-47AB-A258-2989B22959CC}" destId="{0BE04D00-1113-486E-82A8-F835C786BD72}" srcOrd="0" destOrd="0" presId="urn:microsoft.com/office/officeart/2018/2/layout/IconCircleList"/>
    <dgm:cxn modelId="{489EF5EE-4B07-443C-ADE9-CA4FB29DC7F3}" type="presParOf" srcId="{F34881A8-357F-47AB-A258-2989B22959CC}" destId="{D984B579-A48F-4FFD-A097-D152CB58A4E8}" srcOrd="1" destOrd="0" presId="urn:microsoft.com/office/officeart/2018/2/layout/IconCircleList"/>
    <dgm:cxn modelId="{D4C03F79-28B5-4A2E-96A8-31E69F260AA5}" type="presParOf" srcId="{F34881A8-357F-47AB-A258-2989B22959CC}" destId="{9F17C96E-13A9-411F-A347-B0A80ADEB04E}" srcOrd="2" destOrd="0" presId="urn:microsoft.com/office/officeart/2018/2/layout/IconCircleList"/>
    <dgm:cxn modelId="{A705389A-8CED-47E1-A14F-CC0E87C424C6}" type="presParOf" srcId="{F34881A8-357F-47AB-A258-2989B22959CC}" destId="{A6A70CBF-639D-43AD-B9CE-A066041EB7DB}" srcOrd="3" destOrd="0" presId="urn:microsoft.com/office/officeart/2018/2/layout/IconCircleList"/>
    <dgm:cxn modelId="{27479C62-EB02-4860-948D-8EBCF9FB85C8}" type="presParOf" srcId="{ECEC7113-3FCC-4F31-A118-4DB460F45C51}" destId="{3B351439-1DFE-4CB0-82E6-4993FEA13F5B}" srcOrd="7" destOrd="0" presId="urn:microsoft.com/office/officeart/2018/2/layout/IconCircleList"/>
    <dgm:cxn modelId="{C1AF15DC-C82B-4DB8-BD63-B3638980DD20}" type="presParOf" srcId="{ECEC7113-3FCC-4F31-A118-4DB460F45C51}" destId="{5CE9EBB5-00C2-45D7-B18C-77ACC124ACC9}" srcOrd="8" destOrd="0" presId="urn:microsoft.com/office/officeart/2018/2/layout/IconCircleList"/>
    <dgm:cxn modelId="{0CAB47EC-CAE9-4258-A697-A66962334A04}" type="presParOf" srcId="{5CE9EBB5-00C2-45D7-B18C-77ACC124ACC9}" destId="{9683D34D-501D-4193-B8CB-85C07902C322}" srcOrd="0" destOrd="0" presId="urn:microsoft.com/office/officeart/2018/2/layout/IconCircleList"/>
    <dgm:cxn modelId="{DF0E4D65-EE37-46E9-A543-081CC53D6E4E}" type="presParOf" srcId="{5CE9EBB5-00C2-45D7-B18C-77ACC124ACC9}" destId="{CEEAA85C-3BE6-4A11-963B-44C613536B7E}" srcOrd="1" destOrd="0" presId="urn:microsoft.com/office/officeart/2018/2/layout/IconCircleList"/>
    <dgm:cxn modelId="{55F2FEA6-1DB0-4597-BA9C-8573FD052102}" type="presParOf" srcId="{5CE9EBB5-00C2-45D7-B18C-77ACC124ACC9}" destId="{6917BC77-846D-4C56-9F02-130AB37BBAC6}" srcOrd="2" destOrd="0" presId="urn:microsoft.com/office/officeart/2018/2/layout/IconCircleList"/>
    <dgm:cxn modelId="{A4E6390A-2FC6-473E-BC67-4A5D133FDF3C}" type="presParOf" srcId="{5CE9EBB5-00C2-45D7-B18C-77ACC124ACC9}" destId="{3465D2A3-8422-4527-AFE5-A7C7807E81A0}" srcOrd="3" destOrd="0" presId="urn:microsoft.com/office/officeart/2018/2/layout/IconCircleList"/>
    <dgm:cxn modelId="{D04EB28C-3C20-4D0A-B770-FFD4C684084E}" type="presParOf" srcId="{ECEC7113-3FCC-4F31-A118-4DB460F45C51}" destId="{66B6EB97-0CE0-47C7-93CF-DA721D6E2ED8}" srcOrd="9" destOrd="0" presId="urn:microsoft.com/office/officeart/2018/2/layout/IconCircleList"/>
    <dgm:cxn modelId="{E9FA76DC-0A30-4173-8AA5-4EF7B2E17563}" type="presParOf" srcId="{ECEC7113-3FCC-4F31-A118-4DB460F45C51}" destId="{88B80CBE-C4BC-4204-A9D3-DC606F1E263C}" srcOrd="10" destOrd="0" presId="urn:microsoft.com/office/officeart/2018/2/layout/IconCircleList"/>
    <dgm:cxn modelId="{932785C4-B654-478D-8F61-C95ED8F0981C}" type="presParOf" srcId="{88B80CBE-C4BC-4204-A9D3-DC606F1E263C}" destId="{387FA81C-204F-47B6-854D-C74AE1219CBE}" srcOrd="0" destOrd="0" presId="urn:microsoft.com/office/officeart/2018/2/layout/IconCircleList"/>
    <dgm:cxn modelId="{D13FA95A-8318-4515-9A3E-D20432F4F4B1}" type="presParOf" srcId="{88B80CBE-C4BC-4204-A9D3-DC606F1E263C}" destId="{A844DB53-02DA-4598-8F99-BD603A7B1466}" srcOrd="1" destOrd="0" presId="urn:microsoft.com/office/officeart/2018/2/layout/IconCircleList"/>
    <dgm:cxn modelId="{FF251BEF-63A8-4964-84E9-974B4962C71F}" type="presParOf" srcId="{88B80CBE-C4BC-4204-A9D3-DC606F1E263C}" destId="{590C46D6-A15F-4127-BEB7-098219F867BC}" srcOrd="2" destOrd="0" presId="urn:microsoft.com/office/officeart/2018/2/layout/IconCircleList"/>
    <dgm:cxn modelId="{FF84500C-8069-4304-8C03-D068B68DB2B4}" type="presParOf" srcId="{88B80CBE-C4BC-4204-A9D3-DC606F1E263C}" destId="{ED63DACB-7E3C-4E88-AD8C-F257913D2C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1A67B-8F19-495E-B985-D256ED184FB7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59808-12C9-434D-96C4-8CDCB65AC0A6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86134-8F75-440F-9D4F-7444C97BCEBE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 dirty="0"/>
            <a:t>Transizione e Ambiente:</a:t>
          </a:r>
          <a:r>
            <a:rPr lang="it-IT" sz="1100" b="0" i="0" kern="1200" dirty="0"/>
            <a:t> Evoluzione dall'era del "paternalismo medico" alla "alleanza terapeutica". Le strutture ospedaliere devono diventare accoglienti e tranquillizzanti, promuovendo comportamenti corretti e facilitando la comunicazione tra pazienti e personale sanitario.</a:t>
          </a:r>
          <a:endParaRPr lang="en-US" sz="1100" kern="1200" dirty="0"/>
        </a:p>
      </dsp:txBody>
      <dsp:txXfrm>
        <a:off x="1172126" y="908559"/>
        <a:ext cx="2114937" cy="897246"/>
      </dsp:txXfrm>
    </dsp:sp>
    <dsp:sp modelId="{A27EC278-D444-4C19-A6E1-B8ADC6EEDF4F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B85F5-CF68-4288-8F45-18E74427FD42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E2700-37B8-40AF-B28E-D3F57970BA73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Architettura Ospedaliera:</a:t>
          </a:r>
          <a:r>
            <a:rPr lang="it-IT" sz="1100" b="0" i="0" kern="1200"/>
            <a:t> Progettazione incentrata sulla "centralità della persona", con ambienti che riducano l'ansia del paziente, offrendo controllo e privacy.</a:t>
          </a:r>
          <a:endParaRPr lang="en-US" sz="1100" kern="1200"/>
        </a:p>
      </dsp:txBody>
      <dsp:txXfrm>
        <a:off x="4745088" y="908559"/>
        <a:ext cx="2114937" cy="897246"/>
      </dsp:txXfrm>
    </dsp:sp>
    <dsp:sp modelId="{583F01FF-CBBC-4836-8AD1-94E1C664AECE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C3E71-B28C-4AC1-B211-96A29CDCA002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DCAB7-61B8-49D8-A512-DFF542BEE0D1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Esigenze Diverse dei Pazienti:</a:t>
          </a:r>
          <a:r>
            <a:rPr lang="it-IT" sz="1100" b="0" i="0" kern="1200"/>
            <a:t> Riconoscimento della varietà delle necessità dei pazienti, dalla cronicità all'acutezza delle patologie. Progettazione di percorsi specifici per ogni tipo di assistenza a Livorno.</a:t>
          </a:r>
          <a:endParaRPr lang="en-US" sz="1100" kern="1200"/>
        </a:p>
      </dsp:txBody>
      <dsp:txXfrm>
        <a:off x="8318049" y="908559"/>
        <a:ext cx="2114937" cy="897246"/>
      </dsp:txXfrm>
    </dsp:sp>
    <dsp:sp modelId="{0BE04D00-1113-486E-82A8-F835C786BD72}">
      <dsp:nvSpPr>
        <dsp:cNvPr id="0" name=""/>
        <dsp:cNvSpPr/>
      </dsp:nvSpPr>
      <dsp:spPr>
        <a:xfrm>
          <a:off x="110616" y="2571875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4B579-A48F-4FFD-A097-D152CB58A4E8}">
      <dsp:nvSpPr>
        <dsp:cNvPr id="0" name=""/>
        <dsp:cNvSpPr/>
      </dsp:nvSpPr>
      <dsp:spPr>
        <a:xfrm>
          <a:off x="300526" y="2768358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70CBF-639D-43AD-B9CE-A066041EB7DB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Tecnologia e Comfort:</a:t>
          </a:r>
          <a:r>
            <a:rPr lang="it-IT" sz="1100" b="0" i="0" kern="1200"/>
            <a:t> Integrazione tra alta tecnologia e comfort ambientale, con attenzione alla luce, colore, e aree verdi. Spazi con caratteristiche alberghiere per migliorare il benessere di pazienti e personale.</a:t>
          </a:r>
          <a:endParaRPr lang="en-US" sz="1100" kern="1200"/>
        </a:p>
      </dsp:txBody>
      <dsp:txXfrm>
        <a:off x="1172126" y="2545532"/>
        <a:ext cx="2114937" cy="897246"/>
      </dsp:txXfrm>
    </dsp:sp>
    <dsp:sp modelId="{9683D34D-501D-4193-B8CB-85C07902C322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AA85C-3BE6-4A11-963B-44C613536B7E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5D2A3-8422-4527-AFE5-A7C7807E81A0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Benessere degli Operatori:</a:t>
          </a:r>
          <a:r>
            <a:rPr lang="it-IT" sz="1100" b="0" i="0" kern="1200"/>
            <a:t> Importanza degli spazi di lavoro ergonomici e del benessere organizzativo. Creazione di un ambiente lavorativo desiderabile per favorire la permanenza e l'identificazione con l'istituzione.</a:t>
          </a:r>
          <a:endParaRPr lang="en-US" sz="1100" kern="1200"/>
        </a:p>
      </dsp:txBody>
      <dsp:txXfrm>
        <a:off x="4745088" y="2545532"/>
        <a:ext cx="2114937" cy="897246"/>
      </dsp:txXfrm>
    </dsp:sp>
    <dsp:sp modelId="{387FA81C-204F-47B6-854D-C74AE1219CBE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4DB53-02DA-4598-8F99-BD603A7B1466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3DACB-7E3C-4E88-AD8C-F257913D2C67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Obiettivo:</a:t>
          </a:r>
          <a:r>
            <a:rPr lang="it-IT" sz="1100" b="0" i="0" kern="1200"/>
            <a:t> Realizzare un'ospedalità che promuova il benessere complessivo, riflettendosi sulla qualità delle cure offerte.</a:t>
          </a:r>
          <a:endParaRPr lang="en-US" sz="1100" kern="1200"/>
        </a:p>
      </dsp:txBody>
      <dsp:txXfrm>
        <a:off x="8318049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DFF73-CD6D-44F1-C142-DD0526D36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B96DAC-7D01-88EB-CA40-8EFD1383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6044C7-C994-A9BF-24F1-476F593C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CCDBFB-8D29-5326-17BE-82561D64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52A0BB-80B2-639B-E051-988DE012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42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9D35E-5AA9-2BEC-862C-CAE10E3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AC6DA0-D421-2B80-7852-E5CF9D853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FA584C-017F-081E-4123-0F57A2A4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12A1EE-7AFA-2F13-356C-9618AA95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4CE9D1-F519-D369-36BA-2AF269FF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5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BD4C1E-5227-B4F8-A482-5927D5622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69F78A-0243-E5C8-D7EA-29905C2D7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0AAE3B-8FEC-9B67-D4A6-B9A41E91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39FEBD-FC8F-51DD-C62D-7A833F06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31A384-2F81-696F-D8B3-9020581F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5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5BC26-F961-BCFA-6E3F-C1204C71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FF0426-E749-E9FC-80D4-41D357A7D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1EA412-7193-280B-EE38-C6DB2227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B5C819-FA9C-E3A6-EE5D-43E46921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C1A7E7-5F66-3781-FACF-6D232A6C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81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583A0-95BF-DCD9-F18D-487F9672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B2374D-4811-C9C9-9716-9E5AB1C17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47C2D8-6182-310B-18ED-5D16D574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D57514-95A0-E4AB-D751-0B30DB8A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A5E78E-028C-73AB-8DF1-8654E80E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75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53AD1-47FE-DE13-490D-A1C2D862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F5942D-CF5A-26F6-DB9E-8E0039930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9D9131-3074-86F4-624D-83DCDC473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7C62ED-8385-9403-CE68-438748D2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913E6A-8153-13DF-027C-55E52F999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1F1991-2129-3613-BB12-A24EE55D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12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93AD0-BAD2-F3F6-E1EA-B883A339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55418A-708D-3251-9D16-09014EB4B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6E5203-C6C1-0844-DA3A-861FBE801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5A116FD-4A3C-E5C3-D43A-D9AC843C3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903824-AA31-9BFD-373E-07AE66820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0B2B20-BB3D-6B42-74CE-1C840D18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475CF8-4019-4AB3-4F5D-06A84D52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54CCBC2-E44A-DC23-5213-C9466975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59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7D2C03-5039-0A08-DB44-643C0853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0C785B-19D3-00D6-52FD-8ACB7E1D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94E5FA-621C-FB6D-E93C-AD2969AC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8EB651-F64C-B249-D667-F2CDF715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7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FF1CEE-6496-33DB-6B68-1E54D97E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28AC4D-D40C-1AE4-0388-EA1248D9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9FEAB7-9E2F-4CD4-8D66-8E66C514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7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3CA13-5D80-8196-012B-369BD4E0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21A57-8030-4759-2DBE-FFD67A49A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EE0B55-E40D-F94C-3AFF-B496EC13D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84DF36-46C2-5557-C4E4-DDEA296F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756B8D-5881-B448-7428-D434B138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5ED394-7111-E0E1-9FD3-15C406E1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038D8-79F0-FFEF-6078-9A582816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9D15A54-880A-4385-F7F4-9F06E834F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008DC9-F53B-BEF9-0B90-A8F1C456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574E57-D14D-07D1-048B-2425803F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BE0BB5-D6D2-6003-F9E3-AC2859EE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EC5607-0A36-FD36-9A3A-60D7AFA6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7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7271F-9DE5-ED71-EC05-EACE848C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926B63-5A28-F895-5879-0AF84CC19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B3E05F-D9B2-AE20-766F-1C9979AFD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E96232-7FEA-475A-AE0B-0E1C5DBF36BD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6984AF-714E-927F-6F62-FCD568E3F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E13E9F-9D2F-CE2D-3A1C-A63413325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EE5DA3-19C1-4D8B-8E86-CE3F47EA1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97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magine che contiene Policromia&#10;&#10;Descrizione generata automaticamente">
            <a:extLst>
              <a:ext uri="{FF2B5EF4-FFF2-40B4-BE49-F238E27FC236}">
                <a16:creationId xmlns:a16="http://schemas.microsoft.com/office/drawing/2014/main" id="{4E7A897D-1DEF-1773-2A5A-26B031FD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1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D3F0B54-7E69-805A-509B-01EF964CB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3000" b="0" i="0" dirty="0">
                <a:effectLst/>
                <a:latin typeface="Söhne"/>
              </a:rPr>
              <a:t>Verso la Cittadella della Salute di Livorno - Un Modello Integrato di Assistenza Ospedaliera per il Benessere della Comunità</a:t>
            </a:r>
            <a:endParaRPr lang="it-IT" sz="3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21D60395-CAAD-E8FC-9D74-F668B31E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1693" y="0"/>
            <a:ext cx="2725387" cy="18190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3086A9-55ED-DAC8-86DE-5EED6BB164AE}"/>
              </a:ext>
            </a:extLst>
          </p:cNvPr>
          <p:cNvSpPr txBox="1"/>
          <p:nvPr/>
        </p:nvSpPr>
        <p:spPr>
          <a:xfrm>
            <a:off x="481029" y="4880837"/>
            <a:ext cx="3509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Dott. Giacomo Corsini</a:t>
            </a:r>
            <a:br>
              <a:rPr lang="it-IT" dirty="0"/>
            </a:br>
            <a:r>
              <a:rPr lang="it-IT" dirty="0"/>
              <a:t>Direttore Sanitario</a:t>
            </a:r>
            <a:br>
              <a:rPr lang="it-IT" dirty="0"/>
            </a:br>
            <a:r>
              <a:rPr lang="it-IT" dirty="0"/>
              <a:t>Azienda USL Toscana Nord-Ovest</a:t>
            </a:r>
          </a:p>
        </p:txBody>
      </p:sp>
    </p:spTree>
    <p:extLst>
      <p:ext uri="{BB962C8B-B14F-4D97-AF65-F5344CB8AC3E}">
        <p14:creationId xmlns:p14="http://schemas.microsoft.com/office/powerpoint/2010/main" val="66923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, interior design, finestra, arredo&#10;&#10;Descrizione generata automaticamente">
            <a:extLst>
              <a:ext uri="{FF2B5EF4-FFF2-40B4-BE49-F238E27FC236}">
                <a16:creationId xmlns:a16="http://schemas.microsoft.com/office/drawing/2014/main" id="{FC93918E-18EE-D979-9A37-7ACDDCEB5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FA1796-F778-F665-BA86-C56FD867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Aree Lavoro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09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4A9B54-1AD7-4B70-A686-BE4D5DD8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24" y="-75266"/>
            <a:ext cx="6798541" cy="1675623"/>
          </a:xfrm>
        </p:spPr>
        <p:txBody>
          <a:bodyPr anchor="b">
            <a:normAutofit/>
          </a:bodyPr>
          <a:lstStyle/>
          <a:p>
            <a:r>
              <a:rPr lang="it-IT" sz="4000" b="1" i="0" dirty="0">
                <a:effectLst/>
                <a:latin typeface="Söhne"/>
              </a:rPr>
              <a:t>Organizzazione e Innovazione nel Nuovo Ospedale di Livorno</a:t>
            </a:r>
            <a:endParaRPr lang="it-IT" sz="4000" dirty="0"/>
          </a:p>
        </p:txBody>
      </p:sp>
      <p:pic>
        <p:nvPicPr>
          <p:cNvPr id="5" name="Picture 4" descr="Punto esclamativo su uno sfondo giallo">
            <a:extLst>
              <a:ext uri="{FF2B5EF4-FFF2-40B4-BE49-F238E27FC236}">
                <a16:creationId xmlns:a16="http://schemas.microsoft.com/office/drawing/2014/main" id="{02239D52-2321-A1F8-0512-CF49B71EA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512" r="20595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00726D-B26A-5D56-8F0F-C5E1D313B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785" y="1600356"/>
            <a:ext cx="7727583" cy="4933667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>
                <a:effectLst/>
                <a:latin typeface="Söhne"/>
              </a:rPr>
              <a:t>Efficienza Strutturale: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Struttura compatta per la riduzione degli spostamenti interni.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Distribuzione efficace ed efficiente con sistemi automatizzati di trasporto.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>
                <a:effectLst/>
                <a:latin typeface="Söhne"/>
              </a:rPr>
              <a:t>Movimentazione Innovativa: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Implementazione di macchine per lo spostamento tridimensionale.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Vantaggi: ottimizzazione dello spazio, capacità di trasporto migliorate, riduzione dei tempi di attesa.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>
                <a:effectLst/>
                <a:latin typeface="Söhne"/>
              </a:rPr>
              <a:t>Sistemi di Trasporto Avanzati: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Cabine automatizzate in loop.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Utilizzo della posta pneumatica per movimentazione di materiali.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>
                <a:effectLst/>
                <a:latin typeface="Söhne"/>
              </a:rPr>
              <a:t>Separazione e Sicurezza dei Percorsi: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Distinzione chiara tra i percorsi di visitatori, utenti, emergenza, e logistica.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Efficienza e chiarezza dei flussi per una migliore organizzazione ospedaliera.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 err="1">
                <a:effectLst/>
                <a:latin typeface="Söhne"/>
              </a:rPr>
              <a:t>Wayfinding</a:t>
            </a:r>
            <a:r>
              <a:rPr lang="it-IT" sz="1400" b="1" i="0" dirty="0">
                <a:effectLst/>
                <a:latin typeface="Söhne"/>
              </a:rPr>
              <a:t> e Accessibilità: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Sistemi di orientamento intuitivi come elemento di sicurezza e controllo delle infezioni.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Percorsi adatti anche per ipovedenti e flessibili a riconfigurazioni, come dimostrato durante la pandemia.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i="0" dirty="0">
                <a:effectLst/>
                <a:latin typeface="Söhne"/>
              </a:rPr>
              <a:t>Integrazione e Benessere:</a:t>
            </a:r>
            <a:endParaRPr lang="it-IT" sz="1400" b="0" i="0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Design a misura d'uomo integrato con l'archeologia industriale limitrofa.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effectLst/>
                <a:latin typeface="Söhne"/>
              </a:rPr>
              <a:t>Il benessere del paziente è prioritario: nessun senso di smarrimento grazie a un efficace </a:t>
            </a:r>
            <a:r>
              <a:rPr lang="it-IT" sz="1400" b="0" i="0" dirty="0" err="1">
                <a:effectLst/>
                <a:latin typeface="Söhne"/>
              </a:rPr>
              <a:t>wayfinding</a:t>
            </a:r>
            <a:r>
              <a:rPr lang="it-IT" sz="1400" b="0" i="0" dirty="0">
                <a:effectLst/>
                <a:latin typeface="Söhne"/>
              </a:rPr>
              <a:t> esteso a tutta la Cittadella della Salute.</a:t>
            </a:r>
          </a:p>
          <a:p>
            <a:endParaRPr lang="it-IT" sz="1400" dirty="0"/>
          </a:p>
        </p:txBody>
      </p:sp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BDB69602-D024-B3BE-73EA-2922213E89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0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4247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0CBBCE9-5D96-8F3C-1A94-34754ACB2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9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51760-1328-3F2A-A9E4-8E438A85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067F78-607F-7C1F-4496-7DCCEEF4E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E36914-11EB-E103-68FA-6C669881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74" y="0"/>
            <a:ext cx="10760853" cy="6858000"/>
          </a:xfrm>
          <a:prstGeom prst="rect">
            <a:avLst/>
          </a:prstGeom>
        </p:spPr>
      </p:pic>
      <p:pic>
        <p:nvPicPr>
          <p:cNvPr id="6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F9910CC4-824F-B5DA-7480-36B071FA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81328" cy="5882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5973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98359B-C6BE-3627-A019-369FC6D3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Principi del Nuovo Ospedale di Livorno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BDB846-B2A3-C9F9-AF29-31FF273B8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it-IT" sz="1500" b="0" i="0" u="none" strike="noStrike" baseline="0">
                <a:latin typeface="Arial" panose="020B0604020202020204" pitchFamily="34" charset="0"/>
              </a:rPr>
              <a:t>Il nuovo ospedale di Livorno dovrà realizzare in pieno i principi guida definiti dalla Commissione Ministeriale guidata dal Senatore Arch. Renzo Piano nel 2001 ovvero: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1.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UMANIZZAZIONE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centralità della persona;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2.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URBANITÀ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integrazione con il territorio e la città;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3.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SOCIALITÀ’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appartenenza e solidarietà;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4.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ORGANIZZAZIONE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efficacia, efficienza e benessere percepito;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5.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INTERATTIVITÀ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completezza e continuità assistenziale con la rete dei servizi sociosanitari territoriali;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6.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APPROPRIATEZZA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correttezza delle cure e dell’uso delle risorse;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7.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AFFIDABILITÀ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sicurezza e tranquillità;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8.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INNOVAZIONE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rinnovamento diagnostico, terapeutico, tecnologico, informatico e monitoraggio e controllo intelligente;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9.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RICERCA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impulso all’approfondimento intellettuale e clinico – scientifico; </a:t>
            </a:r>
          </a:p>
          <a:p>
            <a:r>
              <a:rPr lang="it-IT" sz="1500" b="0" i="0" u="none" strike="noStrike" baseline="0">
                <a:latin typeface="Arial" panose="020B0604020202020204" pitchFamily="34" charset="0"/>
              </a:rPr>
              <a:t>10. </a:t>
            </a:r>
            <a:r>
              <a:rPr lang="it-IT" sz="1500" b="1" i="0" u="none" strike="noStrike" baseline="0">
                <a:latin typeface="Arial" panose="020B0604020202020204" pitchFamily="34" charset="0"/>
              </a:rPr>
              <a:t>FORMAZIONE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aggiornamento professionale e culturale </a:t>
            </a:r>
          </a:p>
          <a:p>
            <a:r>
              <a:rPr lang="it-IT" sz="1500" b="1" i="0" u="none" strike="noStrike" baseline="0">
                <a:latin typeface="Arial" panose="020B0604020202020204" pitchFamily="34" charset="0"/>
              </a:rPr>
              <a:t>DESIGN PER L’INFECTION CONTROL</a:t>
            </a:r>
            <a:r>
              <a:rPr lang="it-IT" sz="1500" b="0" i="0" u="none" strike="noStrike" baseline="0">
                <a:latin typeface="Arial" panose="020B0604020202020204" pitchFamily="34" charset="0"/>
              </a:rPr>
              <a:t>: l’ospedale pensato, negli spazi, nei percorsi e negli impianti, per contrastare le infezioni correlate all’assistenza, trattare in sicurezza le infezioni originate in comunità e promuovere la diffusione delle buone pratiche fra il personale sanitario. </a:t>
            </a:r>
          </a:p>
          <a:p>
            <a:endParaRPr lang="it-IT" sz="1500"/>
          </a:p>
        </p:txBody>
      </p:sp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0DF5EACE-5D0F-3ECF-187F-03175BA3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028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diagramma, Piano&#10;&#10;Descrizione generata automaticamente">
            <a:extLst>
              <a:ext uri="{FF2B5EF4-FFF2-40B4-BE49-F238E27FC236}">
                <a16:creationId xmlns:a16="http://schemas.microsoft.com/office/drawing/2014/main" id="{CB2FCD0D-EA03-4334-6B68-49F6F852E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74" b="142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CC213BE8-806B-E5C2-C31F-FA302F5A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81328" cy="5882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96824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8CA830-774E-11C7-413D-2902DD47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656A1E-AD9C-0878-1B95-D29D35B05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2C1F32-10AB-68C2-9BF9-5567364B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8" y="0"/>
            <a:ext cx="11657087" cy="6858000"/>
          </a:xfrm>
          <a:prstGeom prst="rect">
            <a:avLst/>
          </a:prstGeom>
        </p:spPr>
      </p:pic>
      <p:pic>
        <p:nvPicPr>
          <p:cNvPr id="6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592AED98-F650-8782-D1C4-18F10C61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69766"/>
            <a:ext cx="881328" cy="5882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9808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264149-0F9A-FB33-35AE-ED7810A9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it-IT" sz="3400" b="1" i="0">
                <a:solidFill>
                  <a:srgbClr val="FFFFFF"/>
                </a:solidFill>
                <a:effectLst/>
                <a:latin typeface="Söhne"/>
              </a:rPr>
              <a:t>Verso un'Ospedalità Umanizzata e Centrata sul Paziente</a:t>
            </a:r>
            <a:endParaRPr lang="it-IT" sz="3400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1428558-7F46-0B87-1C71-AE69CD607B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2341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BEB8AB3B-5434-9419-4137-C5801AF139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6045604"/>
            <a:ext cx="1217181" cy="812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4793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34BC4-94F1-D7DE-2811-D8445E2A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369393"/>
            <a:ext cx="6287117" cy="1988201"/>
          </a:xfrm>
        </p:spPr>
        <p:txBody>
          <a:bodyPr anchor="b">
            <a:normAutofit/>
          </a:bodyPr>
          <a:lstStyle/>
          <a:p>
            <a:r>
              <a:rPr lang="it-IT" sz="4000" b="1" i="0" dirty="0">
                <a:effectLst/>
                <a:latin typeface="Söhne"/>
              </a:rPr>
              <a:t>Caratteristiche e Livelli di Assistenza del Presidio Ospedaliero di Livorno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F6C5AE-1926-2318-5E9B-34DFA3BA3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5"/>
            <a:ext cx="6141782" cy="4085327"/>
          </a:xfrm>
        </p:spPr>
        <p:txBody>
          <a:bodyPr anchor="t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600" b="1" i="0" dirty="0">
                <a:effectLst/>
                <a:latin typeface="Söhne"/>
              </a:rPr>
              <a:t>Classificazione:</a:t>
            </a:r>
            <a:r>
              <a:rPr lang="it-IT" sz="1600" b="0" i="0" dirty="0">
                <a:effectLst/>
                <a:latin typeface="Söhne"/>
              </a:rPr>
              <a:t> Il Presidio Ospedaliero di Livorno "Spedali Riuniti" è un ospedale di I livello, dotato di DEA di I livello secondo il DM 70/2015.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i="0" dirty="0">
                <a:effectLst/>
                <a:latin typeface="Söhne"/>
              </a:rPr>
              <a:t>Servizi Avanzati:</a:t>
            </a:r>
            <a:r>
              <a:rPr lang="it-IT" sz="1600" b="0" i="0" dirty="0">
                <a:effectLst/>
                <a:latin typeface="Söhne"/>
              </a:rPr>
              <a:t> Nonostante la classificazione di I livello, si ritrovano attività proprie di ospedali di II livello quali: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Cardiologia con emodinamica interventistica disponibile 24 ore su 24,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Neurochirurgia,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Chirurgia Vascolare e Toracica,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Endoscopia digestiva di elevata complessità,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Radiologia e Neuroradiologia interventistica,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Söhne"/>
              </a:rPr>
              <a:t>Medicina Nucleare.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i="0" dirty="0">
                <a:effectLst/>
                <a:latin typeface="Söhne"/>
              </a:rPr>
              <a:t>Punto Nascita:</a:t>
            </a:r>
            <a:r>
              <a:rPr lang="it-IT" sz="1600" b="0" i="0" dirty="0">
                <a:effectLst/>
                <a:latin typeface="Söhne"/>
              </a:rPr>
              <a:t> Classificato di I livello secondo l'Accordo Stato Regioni del 16 dicembre 2010.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i="0" dirty="0">
                <a:effectLst/>
                <a:latin typeface="Söhne"/>
              </a:rPr>
              <a:t>Integrazione nella Rete Sanitaria:</a:t>
            </a:r>
            <a:r>
              <a:rPr lang="it-IT" sz="1600" b="0" i="0" dirty="0">
                <a:effectLst/>
                <a:latin typeface="Söhne"/>
              </a:rPr>
              <a:t> Parte della Rete Pediatrica Regionale come definito dalla Delibera n.707 del 19-07-2016 in accordo con la L.R. n. 84/2015.</a:t>
            </a:r>
          </a:p>
        </p:txBody>
      </p:sp>
      <p:pic>
        <p:nvPicPr>
          <p:cNvPr id="5" name="Picture 4" descr="Radiografia di un cervello umano in una clinica neurologica">
            <a:extLst>
              <a:ext uri="{FF2B5EF4-FFF2-40B4-BE49-F238E27FC236}">
                <a16:creationId xmlns:a16="http://schemas.microsoft.com/office/drawing/2014/main" id="{06B1339F-67CB-6672-6150-53043F154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1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6C52F8DD-5515-F8B8-C494-8A43795C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88350" y="448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474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E5A4CC-15F8-F22C-8921-8A64977B9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888" y="1844675"/>
            <a:ext cx="4741863" cy="444976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D93F5A-013A-90D4-8002-9A807F5A2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1844675"/>
            <a:ext cx="5365750" cy="20097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BF29EB-5886-8643-0A83-EC0EE8CD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0" y="3924300"/>
            <a:ext cx="5365750" cy="23717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970A554-005E-35A9-CC8F-5B871370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Strutture Organizzative e Servizi</a:t>
            </a:r>
          </a:p>
        </p:txBody>
      </p:sp>
      <p:pic>
        <p:nvPicPr>
          <p:cNvPr id="3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D86D5D7D-EA59-B688-D175-D5B93228A8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88350" y="448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898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fera di mesh e nodi">
            <a:extLst>
              <a:ext uri="{FF2B5EF4-FFF2-40B4-BE49-F238E27FC236}">
                <a16:creationId xmlns:a16="http://schemas.microsoft.com/office/drawing/2014/main" id="{32F63B07-BC88-DC8D-2C3E-7DB15A36C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1" r="492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B4EFE3-1F60-EE2A-3C57-FFE21A2A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it-IT" sz="3400"/>
              <a:t>P.O. di Livorno nel sitema delle Reti Tempo-Dipendenti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D72751-0D8A-DD30-FCE5-4FA1C172B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701" y="2549419"/>
            <a:ext cx="6274501" cy="4220773"/>
          </a:xfrm>
        </p:spPr>
        <p:txBody>
          <a:bodyPr anchor="ctr">
            <a:normAutofit fontScale="92500" lnSpcReduction="10000"/>
          </a:bodyPr>
          <a:lstStyle/>
          <a:p>
            <a:r>
              <a:rPr lang="it-IT" sz="2000" dirty="0"/>
              <a:t>Nel sistema delle Reti Tempo Dipendenti del Sistema Sanitario Regionale, il Presidio Ospedaliero di Livorno assume un ruolo preminente, in quanto:</a:t>
            </a:r>
          </a:p>
          <a:p>
            <a:r>
              <a:rPr lang="it-IT" sz="2000" dirty="0"/>
              <a:t>Centro Trauma di Zona con Neurochirurgia nella rete del Grande Trauma (posizione intermedia tra i Centri Trauma di Zona e i Centri traumi di alta specializzazione);</a:t>
            </a:r>
          </a:p>
          <a:p>
            <a:r>
              <a:rPr lang="it-IT" sz="2000" dirty="0"/>
              <a:t>Centro con emodinamica attiva sulle 24 ore nella rete dell’Infarto Miocardico:</a:t>
            </a:r>
          </a:p>
          <a:p>
            <a:r>
              <a:rPr lang="it-IT" sz="2000" dirty="0"/>
              <a:t>Centro accreditato alla trombolisi sistemica nella rete dell’Ictus.</a:t>
            </a:r>
          </a:p>
          <a:p>
            <a:r>
              <a:rPr lang="it-IT" sz="2000" b="0" i="0" u="none" strike="noStrike" baseline="0" dirty="0">
                <a:latin typeface="Arial" panose="020B0604020202020204" pitchFamily="34" charset="0"/>
              </a:rPr>
              <a:t>Nella </a:t>
            </a:r>
            <a:r>
              <a:rPr lang="it-IT" sz="2000" b="1" i="0" u="none" strike="noStrike" baseline="0" dirty="0">
                <a:latin typeface="Arial" panose="020B0604020202020204" pitchFamily="34" charset="0"/>
              </a:rPr>
              <a:t>Rete Oncologica </a:t>
            </a:r>
            <a:r>
              <a:rPr lang="it-IT" sz="2000" b="0" i="0" u="none" strike="noStrike" baseline="0" dirty="0">
                <a:latin typeface="Arial" panose="020B0604020202020204" pitchFamily="34" charset="0"/>
              </a:rPr>
              <a:t>regionale, l’ospedale di Livorno partecipa al Dipartimento Oncologico dell’ASL Toscana, Nord Ovest, sede di </a:t>
            </a:r>
            <a:r>
              <a:rPr lang="it-IT" sz="2000" b="0" i="0" u="none" strike="noStrike" baseline="0" dirty="0" err="1">
                <a:latin typeface="Arial" panose="020B0604020202020204" pitchFamily="34" charset="0"/>
              </a:rPr>
              <a:t>Breast</a:t>
            </a:r>
            <a:r>
              <a:rPr lang="it-IT" sz="2000" b="0" i="0" u="none" strike="noStrike" baseline="0" dirty="0">
                <a:latin typeface="Arial" panose="020B0604020202020204" pitchFamily="34" charset="0"/>
              </a:rPr>
              <a:t> Unit, Radioterapia, Oncologia medica ed Oncoematologia. </a:t>
            </a:r>
            <a:endParaRPr lang="it-IT" sz="2000" dirty="0"/>
          </a:p>
        </p:txBody>
      </p:sp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EB8BB1CB-E732-94E5-BE50-D67735D51D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685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1193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Tavolo con stetoscopio e tastiera di computer">
            <a:extLst>
              <a:ext uri="{FF2B5EF4-FFF2-40B4-BE49-F238E27FC236}">
                <a16:creationId xmlns:a16="http://schemas.microsoft.com/office/drawing/2014/main" id="{C99F24C3-1D49-A85A-8112-4E0695AEE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r="-2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FB5AF1-40BC-9C8A-68B0-E0D5EB4DD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4416" y="1496852"/>
            <a:ext cx="4156512" cy="3769835"/>
          </a:xfrm>
        </p:spPr>
        <p:txBody>
          <a:bodyPr anchor="ctr">
            <a:normAutofit/>
          </a:bodyPr>
          <a:lstStyle/>
          <a:p>
            <a:r>
              <a:rPr lang="it-IT" sz="1700" dirty="0"/>
              <a:t>L’attuale Presidio Ospedaliero di Livorno ha una dotazione di 432 posti letto per acuti, ripartiti su 25 distinte discipline; di questi, 55 </a:t>
            </a:r>
            <a:r>
              <a:rPr lang="it-IT" sz="1700" dirty="0" err="1"/>
              <a:t>p.l</a:t>
            </a:r>
            <a:r>
              <a:rPr lang="it-IT" sz="1700" dirty="0"/>
              <a:t>. sono per day hospital e 377 sono posti letto ordinari. Nell’ambito dei posti letto ordinari sono presenti attualmente 339 letti di livello 2 e 32 letti di livello 1 (oltre a sei </a:t>
            </a:r>
            <a:r>
              <a:rPr lang="it-IT" sz="1700" dirty="0" err="1"/>
              <a:t>p.l</a:t>
            </a:r>
            <a:r>
              <a:rPr lang="it-IT" sz="1700" dirty="0"/>
              <a:t>. di sub-intensiva neonatale). Il Pronto Soccorso ha una dotazione di 12 letti di Osservazione Breve Intensiva (OBI).</a:t>
            </a:r>
          </a:p>
          <a:p>
            <a:r>
              <a:rPr lang="it-IT" sz="1700" dirty="0"/>
              <a:t>Oltre ai letti per acuti elencati sopra, sono presenti all’interno del presidio 30 posti letto extraospedalieri</a:t>
            </a:r>
          </a:p>
        </p:txBody>
      </p:sp>
      <p:pic>
        <p:nvPicPr>
          <p:cNvPr id="4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F42738C1-7318-9393-57FE-A68103E4D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88350" y="448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9230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5163E-DEAA-CCCC-0D96-3A137850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Struttura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dell’ospedale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attuale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 descr="Immagine che contiene testo, diagramma, schermata, Piano&#10;&#10;Descrizione generata automaticamente">
            <a:extLst>
              <a:ext uri="{FF2B5EF4-FFF2-40B4-BE49-F238E27FC236}">
                <a16:creationId xmlns:a16="http://schemas.microsoft.com/office/drawing/2014/main" id="{502B90D4-AAAB-508B-2D62-F2B2A52C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Immagine 6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4A7E4BF7-A580-93BF-74C7-2E2F2EE0D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27" b="-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pic>
        <p:nvPicPr>
          <p:cNvPr id="3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3A696B5F-DB3F-9F56-DCB0-0A28DC2ABE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88350" y="448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616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5022EC-826C-001F-0013-ADFC3112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 Cittadella della Salute di Livorno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Arc 17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913F00-1CB9-98DE-48F9-E7B071DF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153" y="1526033"/>
            <a:ext cx="6680549" cy="4936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it-IT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Rinnovamento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dell'Ospedale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Adeguamento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dell'offerta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sanitaria di Livorno alle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esigenze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popolazione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con un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impegno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congiunto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AUSL Toscana Nord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Ovest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comunità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locale.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Concept di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Ospedale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Urbano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Un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ospedale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che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sia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parte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di un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sistema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sanitario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e socio-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sanitario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integrato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al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centro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di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una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"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Cittadella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Salute".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Integrazione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con il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Territorio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Trasformazione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aree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dell'ospedale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esistente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inclusa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la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creazione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di un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parco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urbano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in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linea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con la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definizione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di salute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dell'Organizzazione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Mondiale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Sanità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Progettazione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Centrata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sull'Uomo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Nuovo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ospedale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concepito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attorno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ai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bisogni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dei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pazienti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del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personale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e del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pubblico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generale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non solo per la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cura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ma per la salute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nel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suo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complesso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Riorganizzazione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dei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Servizi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1" i="0" u="none" strike="noStrike" cap="none" normalizeH="0" baseline="0" dirty="0" err="1">
                <a:ln>
                  <a:noFill/>
                </a:ln>
                <a:effectLst/>
              </a:rPr>
              <a:t>Sanitari</a:t>
            </a:r>
            <a:r>
              <a:rPr kumimoji="0" lang="en-US" altLang="it-IT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La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Cittadella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favorisce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una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riorganizzazione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che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mira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all'interesse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collettivo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garantendo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efficacia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continuità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integrazione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it-IT" b="0" i="0" u="none" strike="noStrike" cap="none" normalizeH="0" baseline="0" dirty="0" err="1">
                <a:ln>
                  <a:noFill/>
                </a:ln>
                <a:effectLst/>
              </a:rPr>
              <a:t>dell'assistenza</a:t>
            </a:r>
            <a:r>
              <a:rPr kumimoji="0" lang="en-US" altLang="it-IT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it-IT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3C5A99-1F84-76C0-2E99-01618070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it-IT" altLang="it-IT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it-IT" altLang="it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4632A5DA-0AE9-F458-E495-34A16DB9A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1199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130977-8866-4EFF-2AC6-0C3A1AD52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86" b="13619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5CDF85-4338-DBB9-1B80-9FF60A90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Percorsi di accesso</a:t>
            </a:r>
          </a:p>
        </p:txBody>
      </p:sp>
      <p:pic>
        <p:nvPicPr>
          <p:cNvPr id="6" name="Picture 2" descr="Covid-19. I modi per contattare l'Azienda Usl Toscana Nord Ovest - Comune  di Pontedera">
            <a:extLst>
              <a:ext uri="{FF2B5EF4-FFF2-40B4-BE49-F238E27FC236}">
                <a16:creationId xmlns:a16="http://schemas.microsoft.com/office/drawing/2014/main" id="{59E60B51-2746-2B40-AB78-017BCB37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72470" y="5746071"/>
            <a:ext cx="1719529" cy="11476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3068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lbero, mappa, schermata, pianta&#10;&#10;Descrizione generata automaticamente">
            <a:extLst>
              <a:ext uri="{FF2B5EF4-FFF2-40B4-BE49-F238E27FC236}">
                <a16:creationId xmlns:a16="http://schemas.microsoft.com/office/drawing/2014/main" id="{B7BE2874-C3A3-47F7-ADB4-716B23EF3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4" b="19542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0BA88C-E858-0EBB-ACC4-F851AC9A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Funzione del Verde</a:t>
            </a:r>
          </a:p>
        </p:txBody>
      </p:sp>
    </p:spTree>
    <p:extLst>
      <p:ext uri="{BB962C8B-B14F-4D97-AF65-F5344CB8AC3E}">
        <p14:creationId xmlns:p14="http://schemas.microsoft.com/office/powerpoint/2010/main" val="15350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1103</Words>
  <Application>Microsoft Office PowerPoint</Application>
  <PresentationFormat>Widescreen</PresentationFormat>
  <Paragraphs>73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Söhne</vt:lpstr>
      <vt:lpstr>Tema di Office</vt:lpstr>
      <vt:lpstr>Verso la Cittadella della Salute di Livorno - Un Modello Integrato di Assistenza Ospedaliera per il Benessere della Comunità</vt:lpstr>
      <vt:lpstr>Caratteristiche e Livelli di Assistenza del Presidio Ospedaliero di Livorno</vt:lpstr>
      <vt:lpstr>Strutture Organizzative e Servizi</vt:lpstr>
      <vt:lpstr>P.O. di Livorno nel sitema delle Reti Tempo-Dipendenti</vt:lpstr>
      <vt:lpstr>Presentazione standard di PowerPoint</vt:lpstr>
      <vt:lpstr>Struttura dell’ospedale attuale</vt:lpstr>
      <vt:lpstr>La Cittadella della Salute di Livorno</vt:lpstr>
      <vt:lpstr>Percorsi di accesso</vt:lpstr>
      <vt:lpstr>Funzione del Verde</vt:lpstr>
      <vt:lpstr>Aree Lavoro</vt:lpstr>
      <vt:lpstr>Organizzazione e Innovazione nel Nuovo Ospedale di Livorno</vt:lpstr>
      <vt:lpstr>Presentazione standard di PowerPoint</vt:lpstr>
      <vt:lpstr>Presentazione standard di PowerPoint</vt:lpstr>
      <vt:lpstr>Principi del Nuovo Ospedale di Livorno</vt:lpstr>
      <vt:lpstr>Presentazione standard di PowerPoint</vt:lpstr>
      <vt:lpstr>Presentazione standard di PowerPoint</vt:lpstr>
      <vt:lpstr>Verso un'Ospedalità Umanizzata e Centrata sul Paziente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Verso la Cittadella della Salute di Livorno - Un Modello Integrato di Assistenza Ospedaliera per il Benessere della Comunità</dc:title>
  <dc:creator>David Rocchi</dc:creator>
  <cp:lastModifiedBy>Giacomo Corsini</cp:lastModifiedBy>
  <cp:revision>3</cp:revision>
  <dcterms:created xsi:type="dcterms:W3CDTF">2024-03-24T21:47:52Z</dcterms:created>
  <dcterms:modified xsi:type="dcterms:W3CDTF">2024-03-25T09:33:51Z</dcterms:modified>
</cp:coreProperties>
</file>